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9" r:id="rId1"/>
  </p:sldMasterIdLst>
  <p:sldIdLst>
    <p:sldId id="259" r:id="rId2"/>
    <p:sldId id="261" r:id="rId3"/>
    <p:sldId id="260" r:id="rId4"/>
    <p:sldId id="262" r:id="rId5"/>
    <p:sldId id="263" r:id="rId6"/>
    <p:sldId id="264" r:id="rId7"/>
    <p:sldId id="265" r:id="rId8"/>
    <p:sldId id="267" r:id="rId9"/>
    <p:sldId id="268" r:id="rId10"/>
    <p:sldId id="258" r:id="rId11"/>
    <p:sldId id="269" r:id="rId12"/>
    <p:sldId id="276" r:id="rId13"/>
    <p:sldId id="270" r:id="rId14"/>
    <p:sldId id="271" r:id="rId15"/>
    <p:sldId id="282" r:id="rId16"/>
    <p:sldId id="277" r:id="rId17"/>
    <p:sldId id="279" r:id="rId18"/>
    <p:sldId id="337" r:id="rId19"/>
    <p:sldId id="339" r:id="rId20"/>
    <p:sldId id="351" r:id="rId21"/>
    <p:sldId id="336" r:id="rId22"/>
    <p:sldId id="338" r:id="rId23"/>
    <p:sldId id="350" r:id="rId24"/>
    <p:sldId id="340" r:id="rId25"/>
    <p:sldId id="341" r:id="rId26"/>
    <p:sldId id="342" r:id="rId27"/>
    <p:sldId id="343" r:id="rId28"/>
    <p:sldId id="344" r:id="rId29"/>
    <p:sldId id="345" r:id="rId30"/>
    <p:sldId id="346" r:id="rId31"/>
    <p:sldId id="347" r:id="rId32"/>
    <p:sldId id="348" r:id="rId33"/>
    <p:sldId id="349" r:id="rId34"/>
    <p:sldId id="353" r:id="rId35"/>
    <p:sldId id="354" r:id="rId36"/>
    <p:sldId id="355" r:id="rId37"/>
    <p:sldId id="356" r:id="rId38"/>
    <p:sldId id="357" r:id="rId39"/>
    <p:sldId id="352" r:id="rId40"/>
    <p:sldId id="358" r:id="rId41"/>
    <p:sldId id="359" r:id="rId42"/>
    <p:sldId id="280" r:id="rId43"/>
    <p:sldId id="295" r:id="rId44"/>
    <p:sldId id="284" r:id="rId45"/>
    <p:sldId id="285" r:id="rId46"/>
    <p:sldId id="286" r:id="rId47"/>
    <p:sldId id="288" r:id="rId48"/>
    <p:sldId id="289" r:id="rId49"/>
    <p:sldId id="290" r:id="rId50"/>
    <p:sldId id="293" r:id="rId51"/>
    <p:sldId id="292" r:id="rId52"/>
    <p:sldId id="294" r:id="rId53"/>
    <p:sldId id="296" r:id="rId54"/>
    <p:sldId id="297" r:id="rId55"/>
    <p:sldId id="360" r:id="rId56"/>
    <p:sldId id="361" r:id="rId57"/>
    <p:sldId id="362" r:id="rId58"/>
    <p:sldId id="363" r:id="rId59"/>
    <p:sldId id="310" r:id="rId60"/>
    <p:sldId id="315" r:id="rId61"/>
    <p:sldId id="311" r:id="rId62"/>
    <p:sldId id="364" r:id="rId63"/>
    <p:sldId id="365" r:id="rId64"/>
    <p:sldId id="366" r:id="rId65"/>
    <p:sldId id="368" r:id="rId66"/>
    <p:sldId id="367" r:id="rId67"/>
    <p:sldId id="369" r:id="rId68"/>
    <p:sldId id="370" r:id="rId69"/>
    <p:sldId id="371" r:id="rId70"/>
    <p:sldId id="372" r:id="rId71"/>
    <p:sldId id="373" r:id="rId72"/>
    <p:sldId id="374" r:id="rId73"/>
    <p:sldId id="375" r:id="rId74"/>
    <p:sldId id="376" r:id="rId75"/>
    <p:sldId id="377" r:id="rId76"/>
    <p:sldId id="378" r:id="rId77"/>
    <p:sldId id="379" r:id="rId78"/>
    <p:sldId id="381" r:id="rId79"/>
    <p:sldId id="382" r:id="rId80"/>
    <p:sldId id="383" r:id="rId81"/>
    <p:sldId id="384" r:id="rId82"/>
    <p:sldId id="385" r:id="rId83"/>
    <p:sldId id="386" r:id="rId84"/>
    <p:sldId id="387" r:id="rId85"/>
    <p:sldId id="389" r:id="rId86"/>
    <p:sldId id="390" r:id="rId87"/>
    <p:sldId id="391" r:id="rId88"/>
    <p:sldId id="393" r:id="rId89"/>
    <p:sldId id="394" r:id="rId90"/>
    <p:sldId id="395" r:id="rId91"/>
    <p:sldId id="396" r:id="rId92"/>
    <p:sldId id="397" r:id="rId93"/>
    <p:sldId id="398" r:id="rId94"/>
    <p:sldId id="399" r:id="rId95"/>
    <p:sldId id="400" r:id="rId96"/>
    <p:sldId id="401" r:id="rId97"/>
    <p:sldId id="402" r:id="rId98"/>
    <p:sldId id="403" r:id="rId99"/>
    <p:sldId id="405" r:id="rId100"/>
    <p:sldId id="406" r:id="rId101"/>
    <p:sldId id="407" r:id="rId102"/>
    <p:sldId id="408" r:id="rId103"/>
    <p:sldId id="409" r:id="rId104"/>
    <p:sldId id="410" r:id="rId105"/>
    <p:sldId id="411" r:id="rId106"/>
    <p:sldId id="418" r:id="rId107"/>
    <p:sldId id="419" r:id="rId108"/>
    <p:sldId id="420" r:id="rId109"/>
    <p:sldId id="421" r:id="rId110"/>
    <p:sldId id="422" r:id="rId111"/>
    <p:sldId id="423" r:id="rId112"/>
    <p:sldId id="424" r:id="rId113"/>
    <p:sldId id="425" r:id="rId114"/>
    <p:sldId id="426" r:id="rId115"/>
    <p:sldId id="429" r:id="rId116"/>
    <p:sldId id="430" r:id="rId117"/>
    <p:sldId id="431" r:id="rId118"/>
    <p:sldId id="317" r:id="rId119"/>
    <p:sldId id="318" r:id="rId120"/>
    <p:sldId id="319" r:id="rId121"/>
    <p:sldId id="320" r:id="rId122"/>
    <p:sldId id="432" r:id="rId123"/>
    <p:sldId id="433" r:id="rId124"/>
    <p:sldId id="302" r:id="rId125"/>
    <p:sldId id="303" r:id="rId126"/>
    <p:sldId id="434" r:id="rId127"/>
    <p:sldId id="442" r:id="rId128"/>
    <p:sldId id="443" r:id="rId129"/>
    <p:sldId id="465" r:id="rId130"/>
    <p:sldId id="466" r:id="rId131"/>
    <p:sldId id="467" r:id="rId132"/>
    <p:sldId id="468" r:id="rId133"/>
    <p:sldId id="469" r:id="rId134"/>
    <p:sldId id="470" r:id="rId135"/>
    <p:sldId id="471" r:id="rId136"/>
    <p:sldId id="472" r:id="rId137"/>
    <p:sldId id="435" r:id="rId138"/>
    <p:sldId id="444" r:id="rId139"/>
    <p:sldId id="447" r:id="rId140"/>
    <p:sldId id="448" r:id="rId141"/>
    <p:sldId id="449" r:id="rId142"/>
    <p:sldId id="450" r:id="rId143"/>
    <p:sldId id="451" r:id="rId144"/>
    <p:sldId id="452" r:id="rId145"/>
    <p:sldId id="453" r:id="rId146"/>
    <p:sldId id="454" r:id="rId147"/>
    <p:sldId id="455" r:id="rId148"/>
    <p:sldId id="456" r:id="rId149"/>
    <p:sldId id="457" r:id="rId150"/>
    <p:sldId id="458" r:id="rId151"/>
    <p:sldId id="459" r:id="rId152"/>
    <p:sldId id="460" r:id="rId153"/>
    <p:sldId id="461" r:id="rId154"/>
    <p:sldId id="463" r:id="rId155"/>
    <p:sldId id="464" r:id="rId156"/>
    <p:sldId id="462" r:id="rId157"/>
    <p:sldId id="445" r:id="rId158"/>
    <p:sldId id="446" r:id="rId1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3" autoAdjust="0"/>
    <p:restoredTop sz="96341"/>
  </p:normalViewPr>
  <p:slideViewPr>
    <p:cSldViewPr snapToGrid="0">
      <p:cViewPr varScale="1">
        <p:scale>
          <a:sx n="82" d="100"/>
          <a:sy n="82" d="100"/>
        </p:scale>
        <p:origin x="72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5E1EA4E-BFC1-495C-8FB2-72EDFB06F56B}" type="doc">
      <dgm:prSet loTypeId="urn:microsoft.com/office/officeart/2005/8/layout/chevron1" loCatId="process" qsTypeId="urn:microsoft.com/office/officeart/2005/8/quickstyle/simple1" qsCatId="simple" csTypeId="urn:microsoft.com/office/officeart/2005/8/colors/accent1_2" csCatId="accent1" phldr="1"/>
      <dgm:spPr/>
    </dgm:pt>
    <dgm:pt modelId="{7E58AEBE-45DF-41C6-8C4E-D3B9681A33A7}">
      <dgm:prSet phldrT="[Text]"/>
      <dgm:spPr>
        <a:solidFill>
          <a:schemeClr val="bg2">
            <a:lumMod val="50000"/>
          </a:schemeClr>
        </a:solidFill>
      </dgm:spPr>
      <dgm:t>
        <a:bodyPr/>
        <a:lstStyle/>
        <a:p>
          <a:r>
            <a:rPr lang="en-US" dirty="0">
              <a:solidFill>
                <a:schemeClr val="tx1"/>
              </a:solidFill>
            </a:rPr>
            <a:t>Requirement</a:t>
          </a:r>
          <a:endParaRPr lang="en-US" dirty="0"/>
        </a:p>
      </dgm:t>
    </dgm:pt>
    <dgm:pt modelId="{1A54D798-994D-4BB9-BDAF-FA4A56DFCF2F}" type="parTrans" cxnId="{26CA4F68-D8D1-4B76-8C4B-7F635A02C4BA}">
      <dgm:prSet/>
      <dgm:spPr/>
      <dgm:t>
        <a:bodyPr/>
        <a:lstStyle/>
        <a:p>
          <a:endParaRPr lang="en-US"/>
        </a:p>
      </dgm:t>
    </dgm:pt>
    <dgm:pt modelId="{FBB8D878-2438-4354-92DB-BD31AA249B49}" type="sibTrans" cxnId="{26CA4F68-D8D1-4B76-8C4B-7F635A02C4BA}">
      <dgm:prSet/>
      <dgm:spPr/>
      <dgm:t>
        <a:bodyPr/>
        <a:lstStyle/>
        <a:p>
          <a:endParaRPr lang="en-US"/>
        </a:p>
      </dgm:t>
    </dgm:pt>
    <dgm:pt modelId="{1C1571BF-CFF0-45DD-838E-0BFA718B8899}">
      <dgm:prSet phldrT="[Text]"/>
      <dgm:spPr>
        <a:solidFill>
          <a:schemeClr val="bg2">
            <a:lumMod val="50000"/>
          </a:schemeClr>
        </a:solidFill>
      </dgm:spPr>
      <dgm:t>
        <a:bodyPr/>
        <a:lstStyle/>
        <a:p>
          <a:r>
            <a:rPr lang="en-US" dirty="0">
              <a:solidFill>
                <a:schemeClr val="tx1"/>
              </a:solidFill>
            </a:rPr>
            <a:t>Design</a:t>
          </a:r>
          <a:endParaRPr lang="en-US" dirty="0"/>
        </a:p>
      </dgm:t>
    </dgm:pt>
    <dgm:pt modelId="{A8563120-D7C7-437B-86ED-55EB56BCDFFC}" type="parTrans" cxnId="{214FAC00-0E62-4220-BA7C-885B718EC99A}">
      <dgm:prSet/>
      <dgm:spPr/>
      <dgm:t>
        <a:bodyPr/>
        <a:lstStyle/>
        <a:p>
          <a:endParaRPr lang="en-US"/>
        </a:p>
      </dgm:t>
    </dgm:pt>
    <dgm:pt modelId="{BCA17A36-7E88-46FF-A8E5-78D754CCE9C4}" type="sibTrans" cxnId="{214FAC00-0E62-4220-BA7C-885B718EC99A}">
      <dgm:prSet/>
      <dgm:spPr/>
      <dgm:t>
        <a:bodyPr/>
        <a:lstStyle/>
        <a:p>
          <a:endParaRPr lang="en-US"/>
        </a:p>
      </dgm:t>
    </dgm:pt>
    <dgm:pt modelId="{72A7AC08-70AA-4A94-BD05-65E2F4B77DD7}">
      <dgm:prSet phldrT="[Text]"/>
      <dgm:spPr>
        <a:solidFill>
          <a:schemeClr val="bg2">
            <a:lumMod val="50000"/>
          </a:schemeClr>
        </a:solidFill>
      </dgm:spPr>
      <dgm:t>
        <a:bodyPr/>
        <a:lstStyle/>
        <a:p>
          <a:r>
            <a:rPr lang="en-US" dirty="0">
              <a:solidFill>
                <a:schemeClr val="tx1"/>
              </a:solidFill>
            </a:rPr>
            <a:t>Development</a:t>
          </a:r>
          <a:endParaRPr lang="en-US" dirty="0"/>
        </a:p>
      </dgm:t>
    </dgm:pt>
    <dgm:pt modelId="{06A7DAA0-3D57-455F-84EA-57E01AE0D000}" type="parTrans" cxnId="{FB59C72A-6419-4AD4-8685-BB1B96A35776}">
      <dgm:prSet/>
      <dgm:spPr/>
      <dgm:t>
        <a:bodyPr/>
        <a:lstStyle/>
        <a:p>
          <a:endParaRPr lang="en-US"/>
        </a:p>
      </dgm:t>
    </dgm:pt>
    <dgm:pt modelId="{96EE7575-A078-461B-8E4C-F41EE3A8D5EA}" type="sibTrans" cxnId="{FB59C72A-6419-4AD4-8685-BB1B96A35776}">
      <dgm:prSet/>
      <dgm:spPr/>
      <dgm:t>
        <a:bodyPr/>
        <a:lstStyle/>
        <a:p>
          <a:endParaRPr lang="en-US"/>
        </a:p>
      </dgm:t>
    </dgm:pt>
    <dgm:pt modelId="{955C3259-E1F2-417F-B3A2-CE1AF66750B9}">
      <dgm:prSet phldrT="[Text]"/>
      <dgm:spPr>
        <a:solidFill>
          <a:schemeClr val="bg2">
            <a:lumMod val="50000"/>
          </a:schemeClr>
        </a:solidFill>
      </dgm:spPr>
      <dgm:t>
        <a:bodyPr/>
        <a:lstStyle/>
        <a:p>
          <a:r>
            <a:rPr lang="en-US" dirty="0">
              <a:solidFill>
                <a:schemeClr val="tx1"/>
              </a:solidFill>
            </a:rPr>
            <a:t>Testing</a:t>
          </a:r>
          <a:endParaRPr lang="en-US" dirty="0"/>
        </a:p>
      </dgm:t>
    </dgm:pt>
    <dgm:pt modelId="{ACDECD0C-0A57-455C-964B-A946F38FCBA7}" type="parTrans" cxnId="{34D4AA03-176F-406F-8B43-5B6E80168B41}">
      <dgm:prSet/>
      <dgm:spPr/>
      <dgm:t>
        <a:bodyPr/>
        <a:lstStyle/>
        <a:p>
          <a:endParaRPr lang="en-US"/>
        </a:p>
      </dgm:t>
    </dgm:pt>
    <dgm:pt modelId="{8D2B5A8F-BF38-4644-88E0-16D9ABA963F7}" type="sibTrans" cxnId="{34D4AA03-176F-406F-8B43-5B6E80168B41}">
      <dgm:prSet/>
      <dgm:spPr/>
      <dgm:t>
        <a:bodyPr/>
        <a:lstStyle/>
        <a:p>
          <a:endParaRPr lang="en-US"/>
        </a:p>
      </dgm:t>
    </dgm:pt>
    <dgm:pt modelId="{99891384-F46B-4571-8962-D2BF192ECA6F}">
      <dgm:prSet phldrT="[Text]"/>
      <dgm:spPr>
        <a:solidFill>
          <a:schemeClr val="bg2">
            <a:lumMod val="50000"/>
          </a:schemeClr>
        </a:solidFill>
      </dgm:spPr>
      <dgm:t>
        <a:bodyPr/>
        <a:lstStyle/>
        <a:p>
          <a:r>
            <a:rPr lang="en-US">
              <a:solidFill>
                <a:schemeClr val="tx1"/>
              </a:solidFill>
            </a:rPr>
            <a:t>Release</a:t>
          </a:r>
          <a:endParaRPr lang="en-US" dirty="0"/>
        </a:p>
      </dgm:t>
    </dgm:pt>
    <dgm:pt modelId="{921511AB-0DEF-4827-A619-C1444E48ECE4}" type="parTrans" cxnId="{D24DF6CE-248E-477C-9EE5-5F1816A81844}">
      <dgm:prSet/>
      <dgm:spPr/>
      <dgm:t>
        <a:bodyPr/>
        <a:lstStyle/>
        <a:p>
          <a:endParaRPr lang="en-US"/>
        </a:p>
      </dgm:t>
    </dgm:pt>
    <dgm:pt modelId="{0DB2E442-01DD-455A-A113-4A0A6DB1D501}" type="sibTrans" cxnId="{D24DF6CE-248E-477C-9EE5-5F1816A81844}">
      <dgm:prSet/>
      <dgm:spPr/>
      <dgm:t>
        <a:bodyPr/>
        <a:lstStyle/>
        <a:p>
          <a:endParaRPr lang="en-US"/>
        </a:p>
      </dgm:t>
    </dgm:pt>
    <dgm:pt modelId="{23B826F4-3769-47F4-9998-0790F097B08F}">
      <dgm:prSet phldrT="[Text]"/>
      <dgm:spPr>
        <a:solidFill>
          <a:schemeClr val="bg2">
            <a:lumMod val="50000"/>
          </a:schemeClr>
        </a:solidFill>
      </dgm:spPr>
      <dgm:t>
        <a:bodyPr/>
        <a:lstStyle/>
        <a:p>
          <a:r>
            <a:rPr lang="en-US" dirty="0">
              <a:solidFill>
                <a:schemeClr val="tx1"/>
              </a:solidFill>
            </a:rPr>
            <a:t>Maintenance</a:t>
          </a:r>
          <a:endParaRPr lang="en-US" dirty="0"/>
        </a:p>
      </dgm:t>
    </dgm:pt>
    <dgm:pt modelId="{09BD9554-C3D0-4D03-9DFE-E840F6D645CB}" type="parTrans" cxnId="{B9018E87-3723-4AC4-B859-24CB1CF109AC}">
      <dgm:prSet/>
      <dgm:spPr/>
      <dgm:t>
        <a:bodyPr/>
        <a:lstStyle/>
        <a:p>
          <a:endParaRPr lang="en-US"/>
        </a:p>
      </dgm:t>
    </dgm:pt>
    <dgm:pt modelId="{BF24E2A2-E2F1-412C-AB14-DC79AAF9F26B}" type="sibTrans" cxnId="{B9018E87-3723-4AC4-B859-24CB1CF109AC}">
      <dgm:prSet/>
      <dgm:spPr/>
      <dgm:t>
        <a:bodyPr/>
        <a:lstStyle/>
        <a:p>
          <a:endParaRPr lang="en-US"/>
        </a:p>
      </dgm:t>
    </dgm:pt>
    <dgm:pt modelId="{5CC3706F-7197-4739-BBBA-389C86E8E6CA}" type="pres">
      <dgm:prSet presAssocID="{85E1EA4E-BFC1-495C-8FB2-72EDFB06F56B}" presName="Name0" presStyleCnt="0">
        <dgm:presLayoutVars>
          <dgm:dir/>
          <dgm:animLvl val="lvl"/>
          <dgm:resizeHandles val="exact"/>
        </dgm:presLayoutVars>
      </dgm:prSet>
      <dgm:spPr/>
    </dgm:pt>
    <dgm:pt modelId="{FF039569-1813-4CFE-93DC-0E3AD8F9AF9A}" type="pres">
      <dgm:prSet presAssocID="{7E58AEBE-45DF-41C6-8C4E-D3B9681A33A7}" presName="parTxOnly" presStyleLbl="node1" presStyleIdx="0" presStyleCnt="6">
        <dgm:presLayoutVars>
          <dgm:chMax val="0"/>
          <dgm:chPref val="0"/>
          <dgm:bulletEnabled val="1"/>
        </dgm:presLayoutVars>
      </dgm:prSet>
      <dgm:spPr/>
    </dgm:pt>
    <dgm:pt modelId="{A24AF7A6-72AE-469A-9CAB-1AB7BB6C923C}" type="pres">
      <dgm:prSet presAssocID="{FBB8D878-2438-4354-92DB-BD31AA249B49}" presName="parTxOnlySpace" presStyleCnt="0"/>
      <dgm:spPr/>
    </dgm:pt>
    <dgm:pt modelId="{D68EB2C1-EBAF-4BB6-8A5E-034235423501}" type="pres">
      <dgm:prSet presAssocID="{1C1571BF-CFF0-45DD-838E-0BFA718B8899}" presName="parTxOnly" presStyleLbl="node1" presStyleIdx="1" presStyleCnt="6">
        <dgm:presLayoutVars>
          <dgm:chMax val="0"/>
          <dgm:chPref val="0"/>
          <dgm:bulletEnabled val="1"/>
        </dgm:presLayoutVars>
      </dgm:prSet>
      <dgm:spPr/>
    </dgm:pt>
    <dgm:pt modelId="{2E09D00F-63DE-4061-AD64-E8A511229664}" type="pres">
      <dgm:prSet presAssocID="{BCA17A36-7E88-46FF-A8E5-78D754CCE9C4}" presName="parTxOnlySpace" presStyleCnt="0"/>
      <dgm:spPr/>
    </dgm:pt>
    <dgm:pt modelId="{E1633497-E671-48EE-A4E9-0DF65CD7FB06}" type="pres">
      <dgm:prSet presAssocID="{72A7AC08-70AA-4A94-BD05-65E2F4B77DD7}" presName="parTxOnly" presStyleLbl="node1" presStyleIdx="2" presStyleCnt="6">
        <dgm:presLayoutVars>
          <dgm:chMax val="0"/>
          <dgm:chPref val="0"/>
          <dgm:bulletEnabled val="1"/>
        </dgm:presLayoutVars>
      </dgm:prSet>
      <dgm:spPr/>
    </dgm:pt>
    <dgm:pt modelId="{6AB98BD3-4C47-434A-A9FC-91FA04B8FAA3}" type="pres">
      <dgm:prSet presAssocID="{96EE7575-A078-461B-8E4C-F41EE3A8D5EA}" presName="parTxOnlySpace" presStyleCnt="0"/>
      <dgm:spPr/>
    </dgm:pt>
    <dgm:pt modelId="{354FA40A-C0A7-4DF2-8F12-B9C3639228D2}" type="pres">
      <dgm:prSet presAssocID="{955C3259-E1F2-417F-B3A2-CE1AF66750B9}" presName="parTxOnly" presStyleLbl="node1" presStyleIdx="3" presStyleCnt="6">
        <dgm:presLayoutVars>
          <dgm:chMax val="0"/>
          <dgm:chPref val="0"/>
          <dgm:bulletEnabled val="1"/>
        </dgm:presLayoutVars>
      </dgm:prSet>
      <dgm:spPr/>
    </dgm:pt>
    <dgm:pt modelId="{F120961A-B54E-41B9-ACD3-BDF763E35E3E}" type="pres">
      <dgm:prSet presAssocID="{8D2B5A8F-BF38-4644-88E0-16D9ABA963F7}" presName="parTxOnlySpace" presStyleCnt="0"/>
      <dgm:spPr/>
    </dgm:pt>
    <dgm:pt modelId="{1F9796A9-CF61-4303-9369-3E4AC36D70FD}" type="pres">
      <dgm:prSet presAssocID="{99891384-F46B-4571-8962-D2BF192ECA6F}" presName="parTxOnly" presStyleLbl="node1" presStyleIdx="4" presStyleCnt="6">
        <dgm:presLayoutVars>
          <dgm:chMax val="0"/>
          <dgm:chPref val="0"/>
          <dgm:bulletEnabled val="1"/>
        </dgm:presLayoutVars>
      </dgm:prSet>
      <dgm:spPr/>
    </dgm:pt>
    <dgm:pt modelId="{D117DB7C-D00B-4F0E-8BF4-1C2D4952C73D}" type="pres">
      <dgm:prSet presAssocID="{0DB2E442-01DD-455A-A113-4A0A6DB1D501}" presName="parTxOnlySpace" presStyleCnt="0"/>
      <dgm:spPr/>
    </dgm:pt>
    <dgm:pt modelId="{34A24D3B-E4D3-406F-BFEA-4EFDF892F247}" type="pres">
      <dgm:prSet presAssocID="{23B826F4-3769-47F4-9998-0790F097B08F}" presName="parTxOnly" presStyleLbl="node1" presStyleIdx="5" presStyleCnt="6">
        <dgm:presLayoutVars>
          <dgm:chMax val="0"/>
          <dgm:chPref val="0"/>
          <dgm:bulletEnabled val="1"/>
        </dgm:presLayoutVars>
      </dgm:prSet>
      <dgm:spPr/>
    </dgm:pt>
  </dgm:ptLst>
  <dgm:cxnLst>
    <dgm:cxn modelId="{214FAC00-0E62-4220-BA7C-885B718EC99A}" srcId="{85E1EA4E-BFC1-495C-8FB2-72EDFB06F56B}" destId="{1C1571BF-CFF0-45DD-838E-0BFA718B8899}" srcOrd="1" destOrd="0" parTransId="{A8563120-D7C7-437B-86ED-55EB56BCDFFC}" sibTransId="{BCA17A36-7E88-46FF-A8E5-78D754CCE9C4}"/>
    <dgm:cxn modelId="{34D4AA03-176F-406F-8B43-5B6E80168B41}" srcId="{85E1EA4E-BFC1-495C-8FB2-72EDFB06F56B}" destId="{955C3259-E1F2-417F-B3A2-CE1AF66750B9}" srcOrd="3" destOrd="0" parTransId="{ACDECD0C-0A57-455C-964B-A946F38FCBA7}" sibTransId="{8D2B5A8F-BF38-4644-88E0-16D9ABA963F7}"/>
    <dgm:cxn modelId="{2E71C603-9FCE-4D80-85E4-C61269F08DBB}" type="presOf" srcId="{955C3259-E1F2-417F-B3A2-CE1AF66750B9}" destId="{354FA40A-C0A7-4DF2-8F12-B9C3639228D2}" srcOrd="0" destOrd="0" presId="urn:microsoft.com/office/officeart/2005/8/layout/chevron1"/>
    <dgm:cxn modelId="{8E82030D-B641-4CDA-BBFB-83B1FF82E6B8}" type="presOf" srcId="{1C1571BF-CFF0-45DD-838E-0BFA718B8899}" destId="{D68EB2C1-EBAF-4BB6-8A5E-034235423501}" srcOrd="0" destOrd="0" presId="urn:microsoft.com/office/officeart/2005/8/layout/chevron1"/>
    <dgm:cxn modelId="{FB59C72A-6419-4AD4-8685-BB1B96A35776}" srcId="{85E1EA4E-BFC1-495C-8FB2-72EDFB06F56B}" destId="{72A7AC08-70AA-4A94-BD05-65E2F4B77DD7}" srcOrd="2" destOrd="0" parTransId="{06A7DAA0-3D57-455F-84EA-57E01AE0D000}" sibTransId="{96EE7575-A078-461B-8E4C-F41EE3A8D5EA}"/>
    <dgm:cxn modelId="{A78B8D3A-F29F-40E3-B9F5-C2AAB265BC40}" type="presOf" srcId="{99891384-F46B-4571-8962-D2BF192ECA6F}" destId="{1F9796A9-CF61-4303-9369-3E4AC36D70FD}" srcOrd="0" destOrd="0" presId="urn:microsoft.com/office/officeart/2005/8/layout/chevron1"/>
    <dgm:cxn modelId="{26CA4F68-D8D1-4B76-8C4B-7F635A02C4BA}" srcId="{85E1EA4E-BFC1-495C-8FB2-72EDFB06F56B}" destId="{7E58AEBE-45DF-41C6-8C4E-D3B9681A33A7}" srcOrd="0" destOrd="0" parTransId="{1A54D798-994D-4BB9-BDAF-FA4A56DFCF2F}" sibTransId="{FBB8D878-2438-4354-92DB-BD31AA249B49}"/>
    <dgm:cxn modelId="{F7EA0D4C-6EE4-4888-BB86-EF462FF83625}" type="presOf" srcId="{85E1EA4E-BFC1-495C-8FB2-72EDFB06F56B}" destId="{5CC3706F-7197-4739-BBBA-389C86E8E6CA}" srcOrd="0" destOrd="0" presId="urn:microsoft.com/office/officeart/2005/8/layout/chevron1"/>
    <dgm:cxn modelId="{EE5B7357-889C-451B-AB42-55128226AA17}" type="presOf" srcId="{7E58AEBE-45DF-41C6-8C4E-D3B9681A33A7}" destId="{FF039569-1813-4CFE-93DC-0E3AD8F9AF9A}" srcOrd="0" destOrd="0" presId="urn:microsoft.com/office/officeart/2005/8/layout/chevron1"/>
    <dgm:cxn modelId="{B9018E87-3723-4AC4-B859-24CB1CF109AC}" srcId="{85E1EA4E-BFC1-495C-8FB2-72EDFB06F56B}" destId="{23B826F4-3769-47F4-9998-0790F097B08F}" srcOrd="5" destOrd="0" parTransId="{09BD9554-C3D0-4D03-9DFE-E840F6D645CB}" sibTransId="{BF24E2A2-E2F1-412C-AB14-DC79AAF9F26B}"/>
    <dgm:cxn modelId="{1BF582AD-D277-42F6-84D3-BBAB67E0E75C}" type="presOf" srcId="{72A7AC08-70AA-4A94-BD05-65E2F4B77DD7}" destId="{E1633497-E671-48EE-A4E9-0DF65CD7FB06}" srcOrd="0" destOrd="0" presId="urn:microsoft.com/office/officeart/2005/8/layout/chevron1"/>
    <dgm:cxn modelId="{2271A3AE-2DC1-48D2-91D9-809FB2C398DB}" type="presOf" srcId="{23B826F4-3769-47F4-9998-0790F097B08F}" destId="{34A24D3B-E4D3-406F-BFEA-4EFDF892F247}" srcOrd="0" destOrd="0" presId="urn:microsoft.com/office/officeart/2005/8/layout/chevron1"/>
    <dgm:cxn modelId="{D24DF6CE-248E-477C-9EE5-5F1816A81844}" srcId="{85E1EA4E-BFC1-495C-8FB2-72EDFB06F56B}" destId="{99891384-F46B-4571-8962-D2BF192ECA6F}" srcOrd="4" destOrd="0" parTransId="{921511AB-0DEF-4827-A619-C1444E48ECE4}" sibTransId="{0DB2E442-01DD-455A-A113-4A0A6DB1D501}"/>
    <dgm:cxn modelId="{D5DDE673-C619-465A-93AF-B0F4CE1E5F5C}" type="presParOf" srcId="{5CC3706F-7197-4739-BBBA-389C86E8E6CA}" destId="{FF039569-1813-4CFE-93DC-0E3AD8F9AF9A}" srcOrd="0" destOrd="0" presId="urn:microsoft.com/office/officeart/2005/8/layout/chevron1"/>
    <dgm:cxn modelId="{0C0D6911-EEF7-4C8C-A48A-46036B10D9FB}" type="presParOf" srcId="{5CC3706F-7197-4739-BBBA-389C86E8E6CA}" destId="{A24AF7A6-72AE-469A-9CAB-1AB7BB6C923C}" srcOrd="1" destOrd="0" presId="urn:microsoft.com/office/officeart/2005/8/layout/chevron1"/>
    <dgm:cxn modelId="{1DA9CC2E-F4FB-4D6A-B3EA-E0BDDF4AFBD4}" type="presParOf" srcId="{5CC3706F-7197-4739-BBBA-389C86E8E6CA}" destId="{D68EB2C1-EBAF-4BB6-8A5E-034235423501}" srcOrd="2" destOrd="0" presId="urn:microsoft.com/office/officeart/2005/8/layout/chevron1"/>
    <dgm:cxn modelId="{5A6AC6F4-9EE7-4C47-AA3F-83F673538C8A}" type="presParOf" srcId="{5CC3706F-7197-4739-BBBA-389C86E8E6CA}" destId="{2E09D00F-63DE-4061-AD64-E8A511229664}" srcOrd="3" destOrd="0" presId="urn:microsoft.com/office/officeart/2005/8/layout/chevron1"/>
    <dgm:cxn modelId="{F1A2ED00-83DA-4840-804C-474AF5812CAE}" type="presParOf" srcId="{5CC3706F-7197-4739-BBBA-389C86E8E6CA}" destId="{E1633497-E671-48EE-A4E9-0DF65CD7FB06}" srcOrd="4" destOrd="0" presId="urn:microsoft.com/office/officeart/2005/8/layout/chevron1"/>
    <dgm:cxn modelId="{7282CC39-49AB-4E22-B03F-9F5C5DE47CC7}" type="presParOf" srcId="{5CC3706F-7197-4739-BBBA-389C86E8E6CA}" destId="{6AB98BD3-4C47-434A-A9FC-91FA04B8FAA3}" srcOrd="5" destOrd="0" presId="urn:microsoft.com/office/officeart/2005/8/layout/chevron1"/>
    <dgm:cxn modelId="{0F0AFE6D-080F-470E-B511-DF6B2205C4FA}" type="presParOf" srcId="{5CC3706F-7197-4739-BBBA-389C86E8E6CA}" destId="{354FA40A-C0A7-4DF2-8F12-B9C3639228D2}" srcOrd="6" destOrd="0" presId="urn:microsoft.com/office/officeart/2005/8/layout/chevron1"/>
    <dgm:cxn modelId="{C3EA714B-DBC6-45E2-A96B-E39EFDD5AEA0}" type="presParOf" srcId="{5CC3706F-7197-4739-BBBA-389C86E8E6CA}" destId="{F120961A-B54E-41B9-ACD3-BDF763E35E3E}" srcOrd="7" destOrd="0" presId="urn:microsoft.com/office/officeart/2005/8/layout/chevron1"/>
    <dgm:cxn modelId="{05A05059-13E3-4AE3-B613-893497A158D5}" type="presParOf" srcId="{5CC3706F-7197-4739-BBBA-389C86E8E6CA}" destId="{1F9796A9-CF61-4303-9369-3E4AC36D70FD}" srcOrd="8" destOrd="0" presId="urn:microsoft.com/office/officeart/2005/8/layout/chevron1"/>
    <dgm:cxn modelId="{6DF18D95-B2C6-46E9-86B8-FFD889B80A18}" type="presParOf" srcId="{5CC3706F-7197-4739-BBBA-389C86E8E6CA}" destId="{D117DB7C-D00B-4F0E-8BF4-1C2D4952C73D}" srcOrd="9" destOrd="0" presId="urn:microsoft.com/office/officeart/2005/8/layout/chevron1"/>
    <dgm:cxn modelId="{7A8E57FA-A59A-41CA-BBBA-97376524E158}" type="presParOf" srcId="{5CC3706F-7197-4739-BBBA-389C86E8E6CA}" destId="{34A24D3B-E4D3-406F-BFEA-4EFDF892F247}"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E1EA4E-BFC1-495C-8FB2-72EDFB06F56B}" type="doc">
      <dgm:prSet loTypeId="urn:microsoft.com/office/officeart/2005/8/layout/chevron1" loCatId="process" qsTypeId="urn:microsoft.com/office/officeart/2005/8/quickstyle/simple1" qsCatId="simple" csTypeId="urn:microsoft.com/office/officeart/2005/8/colors/accent1_2" csCatId="accent1" phldr="1"/>
      <dgm:spPr/>
    </dgm:pt>
    <dgm:pt modelId="{7E58AEBE-45DF-41C6-8C4E-D3B9681A33A7}">
      <dgm:prSet phldrT="[Text]"/>
      <dgm:spPr>
        <a:solidFill>
          <a:schemeClr val="tx2">
            <a:lumMod val="60000"/>
            <a:lumOff val="40000"/>
          </a:schemeClr>
        </a:solidFill>
      </dgm:spPr>
      <dgm:t>
        <a:bodyPr/>
        <a:lstStyle/>
        <a:p>
          <a:r>
            <a:rPr lang="en-US" dirty="0">
              <a:solidFill>
                <a:schemeClr val="tx1"/>
              </a:solidFill>
            </a:rPr>
            <a:t>Requirement Study </a:t>
          </a:r>
          <a:endParaRPr lang="en-US" dirty="0"/>
        </a:p>
      </dgm:t>
    </dgm:pt>
    <dgm:pt modelId="{1A54D798-994D-4BB9-BDAF-FA4A56DFCF2F}" type="parTrans" cxnId="{26CA4F68-D8D1-4B76-8C4B-7F635A02C4BA}">
      <dgm:prSet/>
      <dgm:spPr/>
      <dgm:t>
        <a:bodyPr/>
        <a:lstStyle/>
        <a:p>
          <a:endParaRPr lang="en-US"/>
        </a:p>
      </dgm:t>
    </dgm:pt>
    <dgm:pt modelId="{FBB8D878-2438-4354-92DB-BD31AA249B49}" type="sibTrans" cxnId="{26CA4F68-D8D1-4B76-8C4B-7F635A02C4BA}">
      <dgm:prSet/>
      <dgm:spPr/>
      <dgm:t>
        <a:bodyPr/>
        <a:lstStyle/>
        <a:p>
          <a:endParaRPr lang="en-US"/>
        </a:p>
      </dgm:t>
    </dgm:pt>
    <dgm:pt modelId="{1C1571BF-CFF0-45DD-838E-0BFA718B8899}">
      <dgm:prSet phldrT="[Text]"/>
      <dgm:spPr>
        <a:solidFill>
          <a:schemeClr val="tx2">
            <a:lumMod val="60000"/>
            <a:lumOff val="40000"/>
          </a:schemeClr>
        </a:solidFill>
      </dgm:spPr>
      <dgm:t>
        <a:bodyPr/>
        <a:lstStyle/>
        <a:p>
          <a:r>
            <a:rPr lang="en-US" dirty="0">
              <a:solidFill>
                <a:schemeClr val="tx1"/>
              </a:solidFill>
            </a:rPr>
            <a:t>Test Planning</a:t>
          </a:r>
          <a:endParaRPr lang="en-US" dirty="0"/>
        </a:p>
      </dgm:t>
    </dgm:pt>
    <dgm:pt modelId="{A8563120-D7C7-437B-86ED-55EB56BCDFFC}" type="parTrans" cxnId="{214FAC00-0E62-4220-BA7C-885B718EC99A}">
      <dgm:prSet/>
      <dgm:spPr/>
      <dgm:t>
        <a:bodyPr/>
        <a:lstStyle/>
        <a:p>
          <a:endParaRPr lang="en-US"/>
        </a:p>
      </dgm:t>
    </dgm:pt>
    <dgm:pt modelId="{BCA17A36-7E88-46FF-A8E5-78D754CCE9C4}" type="sibTrans" cxnId="{214FAC00-0E62-4220-BA7C-885B718EC99A}">
      <dgm:prSet/>
      <dgm:spPr/>
      <dgm:t>
        <a:bodyPr/>
        <a:lstStyle/>
        <a:p>
          <a:endParaRPr lang="en-US"/>
        </a:p>
      </dgm:t>
    </dgm:pt>
    <dgm:pt modelId="{72A7AC08-70AA-4A94-BD05-65E2F4B77DD7}">
      <dgm:prSet phldrT="[Text]"/>
      <dgm:spPr>
        <a:solidFill>
          <a:schemeClr val="tx2">
            <a:lumMod val="60000"/>
            <a:lumOff val="40000"/>
          </a:schemeClr>
        </a:solidFill>
      </dgm:spPr>
      <dgm:t>
        <a:bodyPr/>
        <a:lstStyle/>
        <a:p>
          <a:r>
            <a:rPr lang="en-US" dirty="0">
              <a:solidFill>
                <a:schemeClr val="tx1"/>
              </a:solidFill>
            </a:rPr>
            <a:t>Writing Test Cases </a:t>
          </a:r>
          <a:endParaRPr lang="en-US" dirty="0"/>
        </a:p>
      </dgm:t>
    </dgm:pt>
    <dgm:pt modelId="{06A7DAA0-3D57-455F-84EA-57E01AE0D000}" type="parTrans" cxnId="{FB59C72A-6419-4AD4-8685-BB1B96A35776}">
      <dgm:prSet/>
      <dgm:spPr/>
      <dgm:t>
        <a:bodyPr/>
        <a:lstStyle/>
        <a:p>
          <a:endParaRPr lang="en-US"/>
        </a:p>
      </dgm:t>
    </dgm:pt>
    <dgm:pt modelId="{96EE7575-A078-461B-8E4C-F41EE3A8D5EA}" type="sibTrans" cxnId="{FB59C72A-6419-4AD4-8685-BB1B96A35776}">
      <dgm:prSet/>
      <dgm:spPr/>
      <dgm:t>
        <a:bodyPr/>
        <a:lstStyle/>
        <a:p>
          <a:endParaRPr lang="en-US"/>
        </a:p>
      </dgm:t>
    </dgm:pt>
    <dgm:pt modelId="{955C3259-E1F2-417F-B3A2-CE1AF66750B9}">
      <dgm:prSet phldrT="[Text]"/>
      <dgm:spPr>
        <a:solidFill>
          <a:schemeClr val="tx2">
            <a:lumMod val="60000"/>
            <a:lumOff val="40000"/>
          </a:schemeClr>
        </a:solidFill>
      </dgm:spPr>
      <dgm:t>
        <a:bodyPr/>
        <a:lstStyle/>
        <a:p>
          <a:r>
            <a:rPr lang="en-US" dirty="0">
              <a:solidFill>
                <a:schemeClr val="tx1"/>
              </a:solidFill>
            </a:rPr>
            <a:t>Review the Test Cases </a:t>
          </a:r>
          <a:endParaRPr lang="en-US" dirty="0"/>
        </a:p>
      </dgm:t>
    </dgm:pt>
    <dgm:pt modelId="{ACDECD0C-0A57-455C-964B-A946F38FCBA7}" type="parTrans" cxnId="{34D4AA03-176F-406F-8B43-5B6E80168B41}">
      <dgm:prSet/>
      <dgm:spPr/>
      <dgm:t>
        <a:bodyPr/>
        <a:lstStyle/>
        <a:p>
          <a:endParaRPr lang="en-US"/>
        </a:p>
      </dgm:t>
    </dgm:pt>
    <dgm:pt modelId="{8D2B5A8F-BF38-4644-88E0-16D9ABA963F7}" type="sibTrans" cxnId="{34D4AA03-176F-406F-8B43-5B6E80168B41}">
      <dgm:prSet/>
      <dgm:spPr/>
      <dgm:t>
        <a:bodyPr/>
        <a:lstStyle/>
        <a:p>
          <a:endParaRPr lang="en-US"/>
        </a:p>
      </dgm:t>
    </dgm:pt>
    <dgm:pt modelId="{99891384-F46B-4571-8962-D2BF192ECA6F}">
      <dgm:prSet phldrT="[Text]"/>
      <dgm:spPr>
        <a:solidFill>
          <a:schemeClr val="tx2">
            <a:lumMod val="60000"/>
            <a:lumOff val="40000"/>
          </a:schemeClr>
        </a:solidFill>
      </dgm:spPr>
      <dgm:t>
        <a:bodyPr/>
        <a:lstStyle/>
        <a:p>
          <a:r>
            <a:rPr lang="en-US" dirty="0">
              <a:solidFill>
                <a:schemeClr val="tx1"/>
              </a:solidFill>
            </a:rPr>
            <a:t>Executing the Test Cases </a:t>
          </a:r>
          <a:endParaRPr lang="en-US" dirty="0"/>
        </a:p>
      </dgm:t>
    </dgm:pt>
    <dgm:pt modelId="{921511AB-0DEF-4827-A619-C1444E48ECE4}" type="parTrans" cxnId="{D24DF6CE-248E-477C-9EE5-5F1816A81844}">
      <dgm:prSet/>
      <dgm:spPr/>
      <dgm:t>
        <a:bodyPr/>
        <a:lstStyle/>
        <a:p>
          <a:endParaRPr lang="en-US"/>
        </a:p>
      </dgm:t>
    </dgm:pt>
    <dgm:pt modelId="{0DB2E442-01DD-455A-A113-4A0A6DB1D501}" type="sibTrans" cxnId="{D24DF6CE-248E-477C-9EE5-5F1816A81844}">
      <dgm:prSet/>
      <dgm:spPr/>
      <dgm:t>
        <a:bodyPr/>
        <a:lstStyle/>
        <a:p>
          <a:endParaRPr lang="en-US"/>
        </a:p>
      </dgm:t>
    </dgm:pt>
    <dgm:pt modelId="{23B826F4-3769-47F4-9998-0790F097B08F}">
      <dgm:prSet phldrT="[Text]"/>
      <dgm:spPr>
        <a:solidFill>
          <a:schemeClr val="tx2">
            <a:lumMod val="60000"/>
            <a:lumOff val="40000"/>
          </a:schemeClr>
        </a:solidFill>
      </dgm:spPr>
      <dgm:t>
        <a:bodyPr/>
        <a:lstStyle/>
        <a:p>
          <a:r>
            <a:rPr lang="en-US" dirty="0">
              <a:solidFill>
                <a:schemeClr val="tx1"/>
              </a:solidFill>
            </a:rPr>
            <a:t>Bug logging and tracking</a:t>
          </a:r>
          <a:endParaRPr lang="en-US" dirty="0"/>
        </a:p>
      </dgm:t>
    </dgm:pt>
    <dgm:pt modelId="{09BD9554-C3D0-4D03-9DFE-E840F6D645CB}" type="parTrans" cxnId="{B9018E87-3723-4AC4-B859-24CB1CF109AC}">
      <dgm:prSet/>
      <dgm:spPr/>
      <dgm:t>
        <a:bodyPr/>
        <a:lstStyle/>
        <a:p>
          <a:endParaRPr lang="en-US"/>
        </a:p>
      </dgm:t>
    </dgm:pt>
    <dgm:pt modelId="{BF24E2A2-E2F1-412C-AB14-DC79AAF9F26B}" type="sibTrans" cxnId="{B9018E87-3723-4AC4-B859-24CB1CF109AC}">
      <dgm:prSet/>
      <dgm:spPr/>
      <dgm:t>
        <a:bodyPr/>
        <a:lstStyle/>
        <a:p>
          <a:endParaRPr lang="en-US"/>
        </a:p>
      </dgm:t>
    </dgm:pt>
    <dgm:pt modelId="{5CC3706F-7197-4739-BBBA-389C86E8E6CA}" type="pres">
      <dgm:prSet presAssocID="{85E1EA4E-BFC1-495C-8FB2-72EDFB06F56B}" presName="Name0" presStyleCnt="0">
        <dgm:presLayoutVars>
          <dgm:dir/>
          <dgm:animLvl val="lvl"/>
          <dgm:resizeHandles val="exact"/>
        </dgm:presLayoutVars>
      </dgm:prSet>
      <dgm:spPr/>
    </dgm:pt>
    <dgm:pt modelId="{FF039569-1813-4CFE-93DC-0E3AD8F9AF9A}" type="pres">
      <dgm:prSet presAssocID="{7E58AEBE-45DF-41C6-8C4E-D3B9681A33A7}" presName="parTxOnly" presStyleLbl="node1" presStyleIdx="0" presStyleCnt="6">
        <dgm:presLayoutVars>
          <dgm:chMax val="0"/>
          <dgm:chPref val="0"/>
          <dgm:bulletEnabled val="1"/>
        </dgm:presLayoutVars>
      </dgm:prSet>
      <dgm:spPr/>
    </dgm:pt>
    <dgm:pt modelId="{A24AF7A6-72AE-469A-9CAB-1AB7BB6C923C}" type="pres">
      <dgm:prSet presAssocID="{FBB8D878-2438-4354-92DB-BD31AA249B49}" presName="parTxOnlySpace" presStyleCnt="0"/>
      <dgm:spPr/>
    </dgm:pt>
    <dgm:pt modelId="{D68EB2C1-EBAF-4BB6-8A5E-034235423501}" type="pres">
      <dgm:prSet presAssocID="{1C1571BF-CFF0-45DD-838E-0BFA718B8899}" presName="parTxOnly" presStyleLbl="node1" presStyleIdx="1" presStyleCnt="6">
        <dgm:presLayoutVars>
          <dgm:chMax val="0"/>
          <dgm:chPref val="0"/>
          <dgm:bulletEnabled val="1"/>
        </dgm:presLayoutVars>
      </dgm:prSet>
      <dgm:spPr/>
    </dgm:pt>
    <dgm:pt modelId="{2E09D00F-63DE-4061-AD64-E8A511229664}" type="pres">
      <dgm:prSet presAssocID="{BCA17A36-7E88-46FF-A8E5-78D754CCE9C4}" presName="parTxOnlySpace" presStyleCnt="0"/>
      <dgm:spPr/>
    </dgm:pt>
    <dgm:pt modelId="{E1633497-E671-48EE-A4E9-0DF65CD7FB06}" type="pres">
      <dgm:prSet presAssocID="{72A7AC08-70AA-4A94-BD05-65E2F4B77DD7}" presName="parTxOnly" presStyleLbl="node1" presStyleIdx="2" presStyleCnt="6">
        <dgm:presLayoutVars>
          <dgm:chMax val="0"/>
          <dgm:chPref val="0"/>
          <dgm:bulletEnabled val="1"/>
        </dgm:presLayoutVars>
      </dgm:prSet>
      <dgm:spPr/>
    </dgm:pt>
    <dgm:pt modelId="{6AB98BD3-4C47-434A-A9FC-91FA04B8FAA3}" type="pres">
      <dgm:prSet presAssocID="{96EE7575-A078-461B-8E4C-F41EE3A8D5EA}" presName="parTxOnlySpace" presStyleCnt="0"/>
      <dgm:spPr/>
    </dgm:pt>
    <dgm:pt modelId="{354FA40A-C0A7-4DF2-8F12-B9C3639228D2}" type="pres">
      <dgm:prSet presAssocID="{955C3259-E1F2-417F-B3A2-CE1AF66750B9}" presName="parTxOnly" presStyleLbl="node1" presStyleIdx="3" presStyleCnt="6">
        <dgm:presLayoutVars>
          <dgm:chMax val="0"/>
          <dgm:chPref val="0"/>
          <dgm:bulletEnabled val="1"/>
        </dgm:presLayoutVars>
      </dgm:prSet>
      <dgm:spPr/>
    </dgm:pt>
    <dgm:pt modelId="{F120961A-B54E-41B9-ACD3-BDF763E35E3E}" type="pres">
      <dgm:prSet presAssocID="{8D2B5A8F-BF38-4644-88E0-16D9ABA963F7}" presName="parTxOnlySpace" presStyleCnt="0"/>
      <dgm:spPr/>
    </dgm:pt>
    <dgm:pt modelId="{1F9796A9-CF61-4303-9369-3E4AC36D70FD}" type="pres">
      <dgm:prSet presAssocID="{99891384-F46B-4571-8962-D2BF192ECA6F}" presName="parTxOnly" presStyleLbl="node1" presStyleIdx="4" presStyleCnt="6">
        <dgm:presLayoutVars>
          <dgm:chMax val="0"/>
          <dgm:chPref val="0"/>
          <dgm:bulletEnabled val="1"/>
        </dgm:presLayoutVars>
      </dgm:prSet>
      <dgm:spPr/>
    </dgm:pt>
    <dgm:pt modelId="{D117DB7C-D00B-4F0E-8BF4-1C2D4952C73D}" type="pres">
      <dgm:prSet presAssocID="{0DB2E442-01DD-455A-A113-4A0A6DB1D501}" presName="parTxOnlySpace" presStyleCnt="0"/>
      <dgm:spPr/>
    </dgm:pt>
    <dgm:pt modelId="{34A24D3B-E4D3-406F-BFEA-4EFDF892F247}" type="pres">
      <dgm:prSet presAssocID="{23B826F4-3769-47F4-9998-0790F097B08F}" presName="parTxOnly" presStyleLbl="node1" presStyleIdx="5" presStyleCnt="6">
        <dgm:presLayoutVars>
          <dgm:chMax val="0"/>
          <dgm:chPref val="0"/>
          <dgm:bulletEnabled val="1"/>
        </dgm:presLayoutVars>
      </dgm:prSet>
      <dgm:spPr/>
    </dgm:pt>
  </dgm:ptLst>
  <dgm:cxnLst>
    <dgm:cxn modelId="{214FAC00-0E62-4220-BA7C-885B718EC99A}" srcId="{85E1EA4E-BFC1-495C-8FB2-72EDFB06F56B}" destId="{1C1571BF-CFF0-45DD-838E-0BFA718B8899}" srcOrd="1" destOrd="0" parTransId="{A8563120-D7C7-437B-86ED-55EB56BCDFFC}" sibTransId="{BCA17A36-7E88-46FF-A8E5-78D754CCE9C4}"/>
    <dgm:cxn modelId="{34D4AA03-176F-406F-8B43-5B6E80168B41}" srcId="{85E1EA4E-BFC1-495C-8FB2-72EDFB06F56B}" destId="{955C3259-E1F2-417F-B3A2-CE1AF66750B9}" srcOrd="3" destOrd="0" parTransId="{ACDECD0C-0A57-455C-964B-A946F38FCBA7}" sibTransId="{8D2B5A8F-BF38-4644-88E0-16D9ABA963F7}"/>
    <dgm:cxn modelId="{2E71C603-9FCE-4D80-85E4-C61269F08DBB}" type="presOf" srcId="{955C3259-E1F2-417F-B3A2-CE1AF66750B9}" destId="{354FA40A-C0A7-4DF2-8F12-B9C3639228D2}" srcOrd="0" destOrd="0" presId="urn:microsoft.com/office/officeart/2005/8/layout/chevron1"/>
    <dgm:cxn modelId="{8E82030D-B641-4CDA-BBFB-83B1FF82E6B8}" type="presOf" srcId="{1C1571BF-CFF0-45DD-838E-0BFA718B8899}" destId="{D68EB2C1-EBAF-4BB6-8A5E-034235423501}" srcOrd="0" destOrd="0" presId="urn:microsoft.com/office/officeart/2005/8/layout/chevron1"/>
    <dgm:cxn modelId="{FB59C72A-6419-4AD4-8685-BB1B96A35776}" srcId="{85E1EA4E-BFC1-495C-8FB2-72EDFB06F56B}" destId="{72A7AC08-70AA-4A94-BD05-65E2F4B77DD7}" srcOrd="2" destOrd="0" parTransId="{06A7DAA0-3D57-455F-84EA-57E01AE0D000}" sibTransId="{96EE7575-A078-461B-8E4C-F41EE3A8D5EA}"/>
    <dgm:cxn modelId="{A78B8D3A-F29F-40E3-B9F5-C2AAB265BC40}" type="presOf" srcId="{99891384-F46B-4571-8962-D2BF192ECA6F}" destId="{1F9796A9-CF61-4303-9369-3E4AC36D70FD}" srcOrd="0" destOrd="0" presId="urn:microsoft.com/office/officeart/2005/8/layout/chevron1"/>
    <dgm:cxn modelId="{26CA4F68-D8D1-4B76-8C4B-7F635A02C4BA}" srcId="{85E1EA4E-BFC1-495C-8FB2-72EDFB06F56B}" destId="{7E58AEBE-45DF-41C6-8C4E-D3B9681A33A7}" srcOrd="0" destOrd="0" parTransId="{1A54D798-994D-4BB9-BDAF-FA4A56DFCF2F}" sibTransId="{FBB8D878-2438-4354-92DB-BD31AA249B49}"/>
    <dgm:cxn modelId="{F7EA0D4C-6EE4-4888-BB86-EF462FF83625}" type="presOf" srcId="{85E1EA4E-BFC1-495C-8FB2-72EDFB06F56B}" destId="{5CC3706F-7197-4739-BBBA-389C86E8E6CA}" srcOrd="0" destOrd="0" presId="urn:microsoft.com/office/officeart/2005/8/layout/chevron1"/>
    <dgm:cxn modelId="{EE5B7357-889C-451B-AB42-55128226AA17}" type="presOf" srcId="{7E58AEBE-45DF-41C6-8C4E-D3B9681A33A7}" destId="{FF039569-1813-4CFE-93DC-0E3AD8F9AF9A}" srcOrd="0" destOrd="0" presId="urn:microsoft.com/office/officeart/2005/8/layout/chevron1"/>
    <dgm:cxn modelId="{B9018E87-3723-4AC4-B859-24CB1CF109AC}" srcId="{85E1EA4E-BFC1-495C-8FB2-72EDFB06F56B}" destId="{23B826F4-3769-47F4-9998-0790F097B08F}" srcOrd="5" destOrd="0" parTransId="{09BD9554-C3D0-4D03-9DFE-E840F6D645CB}" sibTransId="{BF24E2A2-E2F1-412C-AB14-DC79AAF9F26B}"/>
    <dgm:cxn modelId="{1BF582AD-D277-42F6-84D3-BBAB67E0E75C}" type="presOf" srcId="{72A7AC08-70AA-4A94-BD05-65E2F4B77DD7}" destId="{E1633497-E671-48EE-A4E9-0DF65CD7FB06}" srcOrd="0" destOrd="0" presId="urn:microsoft.com/office/officeart/2005/8/layout/chevron1"/>
    <dgm:cxn modelId="{2271A3AE-2DC1-48D2-91D9-809FB2C398DB}" type="presOf" srcId="{23B826F4-3769-47F4-9998-0790F097B08F}" destId="{34A24D3B-E4D3-406F-BFEA-4EFDF892F247}" srcOrd="0" destOrd="0" presId="urn:microsoft.com/office/officeart/2005/8/layout/chevron1"/>
    <dgm:cxn modelId="{D24DF6CE-248E-477C-9EE5-5F1816A81844}" srcId="{85E1EA4E-BFC1-495C-8FB2-72EDFB06F56B}" destId="{99891384-F46B-4571-8962-D2BF192ECA6F}" srcOrd="4" destOrd="0" parTransId="{921511AB-0DEF-4827-A619-C1444E48ECE4}" sibTransId="{0DB2E442-01DD-455A-A113-4A0A6DB1D501}"/>
    <dgm:cxn modelId="{D5DDE673-C619-465A-93AF-B0F4CE1E5F5C}" type="presParOf" srcId="{5CC3706F-7197-4739-BBBA-389C86E8E6CA}" destId="{FF039569-1813-4CFE-93DC-0E3AD8F9AF9A}" srcOrd="0" destOrd="0" presId="urn:microsoft.com/office/officeart/2005/8/layout/chevron1"/>
    <dgm:cxn modelId="{0C0D6911-EEF7-4C8C-A48A-46036B10D9FB}" type="presParOf" srcId="{5CC3706F-7197-4739-BBBA-389C86E8E6CA}" destId="{A24AF7A6-72AE-469A-9CAB-1AB7BB6C923C}" srcOrd="1" destOrd="0" presId="urn:microsoft.com/office/officeart/2005/8/layout/chevron1"/>
    <dgm:cxn modelId="{1DA9CC2E-F4FB-4D6A-B3EA-E0BDDF4AFBD4}" type="presParOf" srcId="{5CC3706F-7197-4739-BBBA-389C86E8E6CA}" destId="{D68EB2C1-EBAF-4BB6-8A5E-034235423501}" srcOrd="2" destOrd="0" presId="urn:microsoft.com/office/officeart/2005/8/layout/chevron1"/>
    <dgm:cxn modelId="{5A6AC6F4-9EE7-4C47-AA3F-83F673538C8A}" type="presParOf" srcId="{5CC3706F-7197-4739-BBBA-389C86E8E6CA}" destId="{2E09D00F-63DE-4061-AD64-E8A511229664}" srcOrd="3" destOrd="0" presId="urn:microsoft.com/office/officeart/2005/8/layout/chevron1"/>
    <dgm:cxn modelId="{F1A2ED00-83DA-4840-804C-474AF5812CAE}" type="presParOf" srcId="{5CC3706F-7197-4739-BBBA-389C86E8E6CA}" destId="{E1633497-E671-48EE-A4E9-0DF65CD7FB06}" srcOrd="4" destOrd="0" presId="urn:microsoft.com/office/officeart/2005/8/layout/chevron1"/>
    <dgm:cxn modelId="{7282CC39-49AB-4E22-B03F-9F5C5DE47CC7}" type="presParOf" srcId="{5CC3706F-7197-4739-BBBA-389C86E8E6CA}" destId="{6AB98BD3-4C47-434A-A9FC-91FA04B8FAA3}" srcOrd="5" destOrd="0" presId="urn:microsoft.com/office/officeart/2005/8/layout/chevron1"/>
    <dgm:cxn modelId="{0F0AFE6D-080F-470E-B511-DF6B2205C4FA}" type="presParOf" srcId="{5CC3706F-7197-4739-BBBA-389C86E8E6CA}" destId="{354FA40A-C0A7-4DF2-8F12-B9C3639228D2}" srcOrd="6" destOrd="0" presId="urn:microsoft.com/office/officeart/2005/8/layout/chevron1"/>
    <dgm:cxn modelId="{C3EA714B-DBC6-45E2-A96B-E39EFDD5AEA0}" type="presParOf" srcId="{5CC3706F-7197-4739-BBBA-389C86E8E6CA}" destId="{F120961A-B54E-41B9-ACD3-BDF763E35E3E}" srcOrd="7" destOrd="0" presId="urn:microsoft.com/office/officeart/2005/8/layout/chevron1"/>
    <dgm:cxn modelId="{05A05059-13E3-4AE3-B613-893497A158D5}" type="presParOf" srcId="{5CC3706F-7197-4739-BBBA-389C86E8E6CA}" destId="{1F9796A9-CF61-4303-9369-3E4AC36D70FD}" srcOrd="8" destOrd="0" presId="urn:microsoft.com/office/officeart/2005/8/layout/chevron1"/>
    <dgm:cxn modelId="{6DF18D95-B2C6-46E9-86B8-FFD889B80A18}" type="presParOf" srcId="{5CC3706F-7197-4739-BBBA-389C86E8E6CA}" destId="{D117DB7C-D00B-4F0E-8BF4-1C2D4952C73D}" srcOrd="9" destOrd="0" presId="urn:microsoft.com/office/officeart/2005/8/layout/chevron1"/>
    <dgm:cxn modelId="{7A8E57FA-A59A-41CA-BBBA-97376524E158}" type="presParOf" srcId="{5CC3706F-7197-4739-BBBA-389C86E8E6CA}" destId="{34A24D3B-E4D3-406F-BFEA-4EFDF892F247}"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810B28-09C7-4981-A2C9-1F0AD5527423}"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US"/>
        </a:p>
      </dgm:t>
    </dgm:pt>
    <dgm:pt modelId="{95CC8C7A-2D74-4372-AF40-E707B4BCA645}">
      <dgm:prSet phldrT="[Text]" custT="1"/>
      <dgm:spPr>
        <a:solidFill>
          <a:srgbClr val="00B0F0"/>
        </a:solidFill>
      </dgm:spPr>
      <dgm:t>
        <a:bodyPr/>
        <a:lstStyle/>
        <a:p>
          <a:r>
            <a:rPr lang="en-US" sz="2600" dirty="0">
              <a:solidFill>
                <a:schemeClr val="tx1"/>
              </a:solidFill>
            </a:rPr>
            <a:t>Sprint 14</a:t>
          </a:r>
        </a:p>
      </dgm:t>
    </dgm:pt>
    <dgm:pt modelId="{9CE61EE5-BC35-4204-A861-C2EC1BD242ED}" type="parTrans" cxnId="{D8A62BE3-D96E-4B66-AA70-72533D5EDB05}">
      <dgm:prSet/>
      <dgm:spPr/>
      <dgm:t>
        <a:bodyPr/>
        <a:lstStyle/>
        <a:p>
          <a:endParaRPr lang="en-US" sz="2200"/>
        </a:p>
      </dgm:t>
    </dgm:pt>
    <dgm:pt modelId="{DAE4662F-8563-4F88-AC14-648A6BDF7BE7}" type="sibTrans" cxnId="{D8A62BE3-D96E-4B66-AA70-72533D5EDB05}">
      <dgm:prSet/>
      <dgm:spPr/>
      <dgm:t>
        <a:bodyPr/>
        <a:lstStyle/>
        <a:p>
          <a:endParaRPr lang="en-US" sz="2200"/>
        </a:p>
      </dgm:t>
    </dgm:pt>
    <dgm:pt modelId="{D1B82873-F171-44E3-BB51-7AF0680D4184}">
      <dgm:prSet phldrT="[Text]" custT="1"/>
      <dgm:spPr>
        <a:solidFill>
          <a:schemeClr val="bg2">
            <a:lumMod val="50000"/>
          </a:schemeClr>
        </a:solidFill>
      </dgm:spPr>
      <dgm:t>
        <a:bodyPr/>
        <a:lstStyle/>
        <a:p>
          <a:r>
            <a:rPr lang="en-US" sz="2600">
              <a:solidFill>
                <a:schemeClr val="tx1"/>
              </a:solidFill>
            </a:rPr>
            <a:t>Week 1</a:t>
          </a:r>
          <a:endParaRPr lang="en-US" sz="2600" dirty="0">
            <a:solidFill>
              <a:schemeClr val="tx1"/>
            </a:solidFill>
          </a:endParaRPr>
        </a:p>
      </dgm:t>
    </dgm:pt>
    <dgm:pt modelId="{E1BE9BC6-BADE-4DC8-A4EC-E00E8005BE90}" type="parTrans" cxnId="{32465F83-8D73-4A45-AC17-C50A5DF88FD0}">
      <dgm:prSet/>
      <dgm:spPr/>
      <dgm:t>
        <a:bodyPr/>
        <a:lstStyle/>
        <a:p>
          <a:endParaRPr lang="en-US" sz="2200"/>
        </a:p>
      </dgm:t>
    </dgm:pt>
    <dgm:pt modelId="{2308A155-0250-4A12-BB91-72A0618E5E60}" type="sibTrans" cxnId="{32465F83-8D73-4A45-AC17-C50A5DF88FD0}">
      <dgm:prSet/>
      <dgm:spPr/>
      <dgm:t>
        <a:bodyPr/>
        <a:lstStyle/>
        <a:p>
          <a:endParaRPr lang="en-US" sz="2200"/>
        </a:p>
      </dgm:t>
    </dgm:pt>
    <dgm:pt modelId="{B0BBF300-7F41-4D6C-8CF7-95206696D4C6}">
      <dgm:prSet phldrT="[Text]" custT="1"/>
      <dgm:spPr>
        <a:solidFill>
          <a:schemeClr val="bg2">
            <a:lumMod val="50000"/>
          </a:schemeClr>
        </a:solidFill>
      </dgm:spPr>
      <dgm:t>
        <a:bodyPr/>
        <a:lstStyle/>
        <a:p>
          <a:r>
            <a:rPr lang="en-US" sz="2600" dirty="0">
              <a:solidFill>
                <a:schemeClr val="tx1"/>
              </a:solidFill>
            </a:rPr>
            <a:t>Week 2</a:t>
          </a:r>
        </a:p>
      </dgm:t>
    </dgm:pt>
    <dgm:pt modelId="{6D1C49E3-5F98-4E1A-AF1E-1583E3AC5409}" type="parTrans" cxnId="{7D1FBF7B-4838-4C56-B4CB-ABE7142E883A}">
      <dgm:prSet/>
      <dgm:spPr/>
      <dgm:t>
        <a:bodyPr/>
        <a:lstStyle/>
        <a:p>
          <a:endParaRPr lang="en-US" sz="2200"/>
        </a:p>
      </dgm:t>
    </dgm:pt>
    <dgm:pt modelId="{1DA4C8B8-643C-488D-987A-1A7F91D895A1}" type="sibTrans" cxnId="{7D1FBF7B-4838-4C56-B4CB-ABE7142E883A}">
      <dgm:prSet/>
      <dgm:spPr/>
      <dgm:t>
        <a:bodyPr/>
        <a:lstStyle/>
        <a:p>
          <a:endParaRPr lang="en-US" sz="2200"/>
        </a:p>
      </dgm:t>
    </dgm:pt>
    <dgm:pt modelId="{56612461-00C1-448F-A85B-A6FE447D42A5}">
      <dgm:prSet phldrT="[Text]" custT="1"/>
      <dgm:spPr>
        <a:solidFill>
          <a:srgbClr val="00B0F0"/>
        </a:solidFill>
      </dgm:spPr>
      <dgm:t>
        <a:bodyPr/>
        <a:lstStyle/>
        <a:p>
          <a:r>
            <a:rPr lang="en-US" sz="2600" dirty="0">
              <a:solidFill>
                <a:schemeClr val="tx1"/>
              </a:solidFill>
            </a:rPr>
            <a:t>Sprint 15</a:t>
          </a:r>
        </a:p>
      </dgm:t>
    </dgm:pt>
    <dgm:pt modelId="{314345BF-4F7F-4CF9-B004-06CDEC66696A}" type="parTrans" cxnId="{1DC03B5E-0CE2-4052-8FB3-67E99B443B9F}">
      <dgm:prSet/>
      <dgm:spPr/>
      <dgm:t>
        <a:bodyPr/>
        <a:lstStyle/>
        <a:p>
          <a:endParaRPr lang="en-US" sz="2200"/>
        </a:p>
      </dgm:t>
    </dgm:pt>
    <dgm:pt modelId="{6F12FCE1-FE74-443E-8FEB-E89EB29F55D7}" type="sibTrans" cxnId="{1DC03B5E-0CE2-4052-8FB3-67E99B443B9F}">
      <dgm:prSet/>
      <dgm:spPr/>
      <dgm:t>
        <a:bodyPr/>
        <a:lstStyle/>
        <a:p>
          <a:endParaRPr lang="en-US" sz="2200"/>
        </a:p>
      </dgm:t>
    </dgm:pt>
    <dgm:pt modelId="{48A20482-FAC4-45E8-8A68-1ECFA01301C6}">
      <dgm:prSet phldrT="[Text]" custT="1"/>
      <dgm:spPr>
        <a:solidFill>
          <a:schemeClr val="bg2">
            <a:lumMod val="50000"/>
          </a:schemeClr>
        </a:solidFill>
      </dgm:spPr>
      <dgm:t>
        <a:bodyPr/>
        <a:lstStyle/>
        <a:p>
          <a:r>
            <a:rPr lang="en-US" sz="2600" dirty="0">
              <a:solidFill>
                <a:schemeClr val="tx1"/>
              </a:solidFill>
            </a:rPr>
            <a:t>Week 1</a:t>
          </a:r>
        </a:p>
      </dgm:t>
    </dgm:pt>
    <dgm:pt modelId="{12340A09-B4FF-4A07-886E-5C57BE1C418A}" type="parTrans" cxnId="{8A78443E-2C9C-4699-9D05-92D3C3C72D61}">
      <dgm:prSet/>
      <dgm:spPr/>
      <dgm:t>
        <a:bodyPr/>
        <a:lstStyle/>
        <a:p>
          <a:endParaRPr lang="en-US" sz="2200"/>
        </a:p>
      </dgm:t>
    </dgm:pt>
    <dgm:pt modelId="{5A772AA4-0D4E-4D9B-AC71-CDDD741EE063}" type="sibTrans" cxnId="{8A78443E-2C9C-4699-9D05-92D3C3C72D61}">
      <dgm:prSet/>
      <dgm:spPr/>
      <dgm:t>
        <a:bodyPr/>
        <a:lstStyle/>
        <a:p>
          <a:endParaRPr lang="en-US" sz="2200"/>
        </a:p>
      </dgm:t>
    </dgm:pt>
    <dgm:pt modelId="{226D8B59-623F-4516-8CE0-87B26FF6711E}">
      <dgm:prSet phldrT="[Text]" custT="1"/>
      <dgm:spPr>
        <a:solidFill>
          <a:srgbClr val="00B0F0"/>
        </a:solidFill>
      </dgm:spPr>
      <dgm:t>
        <a:bodyPr/>
        <a:lstStyle/>
        <a:p>
          <a:r>
            <a:rPr lang="en-US" sz="2600" dirty="0">
              <a:solidFill>
                <a:schemeClr val="tx1"/>
              </a:solidFill>
            </a:rPr>
            <a:t>Sprint 16</a:t>
          </a:r>
        </a:p>
      </dgm:t>
    </dgm:pt>
    <dgm:pt modelId="{3E73F626-A789-405D-98C0-FEB5DD383E55}" type="parTrans" cxnId="{4801CAF3-BA96-4105-BA66-C71468570CD4}">
      <dgm:prSet/>
      <dgm:spPr/>
      <dgm:t>
        <a:bodyPr/>
        <a:lstStyle/>
        <a:p>
          <a:endParaRPr lang="en-US" sz="2200"/>
        </a:p>
      </dgm:t>
    </dgm:pt>
    <dgm:pt modelId="{C06AF797-A274-4DD5-9AFB-B00CF19BD4D6}" type="sibTrans" cxnId="{4801CAF3-BA96-4105-BA66-C71468570CD4}">
      <dgm:prSet/>
      <dgm:spPr/>
      <dgm:t>
        <a:bodyPr/>
        <a:lstStyle/>
        <a:p>
          <a:endParaRPr lang="en-US" sz="2200"/>
        </a:p>
      </dgm:t>
    </dgm:pt>
    <dgm:pt modelId="{E91F9B97-7679-4C73-A305-A886209B1AB3}">
      <dgm:prSet phldrT="[Text]" custT="1"/>
      <dgm:spPr>
        <a:solidFill>
          <a:schemeClr val="bg2">
            <a:lumMod val="50000"/>
          </a:schemeClr>
        </a:solidFill>
      </dgm:spPr>
      <dgm:t>
        <a:bodyPr/>
        <a:lstStyle/>
        <a:p>
          <a:r>
            <a:rPr lang="en-US" sz="2600" dirty="0">
              <a:solidFill>
                <a:schemeClr val="tx1"/>
              </a:solidFill>
            </a:rPr>
            <a:t>Week 1</a:t>
          </a:r>
        </a:p>
      </dgm:t>
    </dgm:pt>
    <dgm:pt modelId="{E0BC1DB9-F163-4ACA-B3F7-A90540A94646}" type="parTrans" cxnId="{3F31A18B-93D0-45BC-81B5-A1DD384A4158}">
      <dgm:prSet/>
      <dgm:spPr/>
      <dgm:t>
        <a:bodyPr/>
        <a:lstStyle/>
        <a:p>
          <a:endParaRPr lang="en-US" sz="2200"/>
        </a:p>
      </dgm:t>
    </dgm:pt>
    <dgm:pt modelId="{BA87E964-D8CA-4B82-82EE-CC160A0C3EFD}" type="sibTrans" cxnId="{3F31A18B-93D0-45BC-81B5-A1DD384A4158}">
      <dgm:prSet/>
      <dgm:spPr/>
      <dgm:t>
        <a:bodyPr/>
        <a:lstStyle/>
        <a:p>
          <a:endParaRPr lang="en-US" sz="2200"/>
        </a:p>
      </dgm:t>
    </dgm:pt>
    <dgm:pt modelId="{D2279DC0-03DF-4582-95C2-C54868EEF752}">
      <dgm:prSet phldrT="[Text]" custT="1"/>
      <dgm:spPr>
        <a:solidFill>
          <a:schemeClr val="bg2">
            <a:lumMod val="50000"/>
          </a:schemeClr>
        </a:solidFill>
      </dgm:spPr>
      <dgm:t>
        <a:bodyPr/>
        <a:lstStyle/>
        <a:p>
          <a:r>
            <a:rPr lang="en-US" sz="2600" dirty="0">
              <a:solidFill>
                <a:schemeClr val="tx1"/>
              </a:solidFill>
            </a:rPr>
            <a:t>Week 3</a:t>
          </a:r>
        </a:p>
      </dgm:t>
    </dgm:pt>
    <dgm:pt modelId="{11E43825-111C-40AA-A880-2AF212A471E4}" type="parTrans" cxnId="{26D12457-1C28-4520-A3DF-B53CDBE5F6B6}">
      <dgm:prSet/>
      <dgm:spPr/>
      <dgm:t>
        <a:bodyPr/>
        <a:lstStyle/>
        <a:p>
          <a:endParaRPr lang="en-US" sz="2200"/>
        </a:p>
      </dgm:t>
    </dgm:pt>
    <dgm:pt modelId="{A2622982-36D7-4CFA-8F8A-016E756B3EC3}" type="sibTrans" cxnId="{26D12457-1C28-4520-A3DF-B53CDBE5F6B6}">
      <dgm:prSet/>
      <dgm:spPr/>
      <dgm:t>
        <a:bodyPr/>
        <a:lstStyle/>
        <a:p>
          <a:endParaRPr lang="en-US" sz="2200"/>
        </a:p>
      </dgm:t>
    </dgm:pt>
    <dgm:pt modelId="{75F1A8B3-3DB6-40B9-8BB0-A54C3F79B5A2}">
      <dgm:prSet custT="1"/>
      <dgm:spPr>
        <a:solidFill>
          <a:schemeClr val="bg2">
            <a:lumMod val="50000"/>
          </a:schemeClr>
        </a:solidFill>
      </dgm:spPr>
      <dgm:t>
        <a:bodyPr/>
        <a:lstStyle/>
        <a:p>
          <a:r>
            <a:rPr lang="en-US" sz="2600">
              <a:solidFill>
                <a:schemeClr val="tx1"/>
              </a:solidFill>
            </a:rPr>
            <a:t>Week 2</a:t>
          </a:r>
          <a:endParaRPr lang="en-US" sz="2600" dirty="0">
            <a:solidFill>
              <a:schemeClr val="tx1"/>
            </a:solidFill>
          </a:endParaRPr>
        </a:p>
      </dgm:t>
    </dgm:pt>
    <dgm:pt modelId="{C7A9F93D-1668-423E-9D98-30F6CBE3E8D6}" type="parTrans" cxnId="{AEAE1AFB-42E3-47C4-AAB6-241FB6FA984B}">
      <dgm:prSet/>
      <dgm:spPr/>
      <dgm:t>
        <a:bodyPr/>
        <a:lstStyle/>
        <a:p>
          <a:endParaRPr lang="en-US" sz="2200"/>
        </a:p>
      </dgm:t>
    </dgm:pt>
    <dgm:pt modelId="{D7803F47-20D3-4134-BAF8-AE1543DEC185}" type="sibTrans" cxnId="{AEAE1AFB-42E3-47C4-AAB6-241FB6FA984B}">
      <dgm:prSet/>
      <dgm:spPr/>
      <dgm:t>
        <a:bodyPr/>
        <a:lstStyle/>
        <a:p>
          <a:endParaRPr lang="en-US" sz="2200"/>
        </a:p>
      </dgm:t>
    </dgm:pt>
    <dgm:pt modelId="{784CE0CE-87D8-45A6-83EB-1B0D81EDF75E}">
      <dgm:prSet custT="1"/>
      <dgm:spPr>
        <a:solidFill>
          <a:schemeClr val="bg2">
            <a:lumMod val="50000"/>
          </a:schemeClr>
        </a:solidFill>
      </dgm:spPr>
      <dgm:t>
        <a:bodyPr/>
        <a:lstStyle/>
        <a:p>
          <a:r>
            <a:rPr lang="en-US" sz="2600" dirty="0">
              <a:solidFill>
                <a:schemeClr val="tx1"/>
              </a:solidFill>
            </a:rPr>
            <a:t>Week 3</a:t>
          </a:r>
        </a:p>
      </dgm:t>
    </dgm:pt>
    <dgm:pt modelId="{7C3E0627-FD94-48A3-8E63-CD8744D76BB9}" type="parTrans" cxnId="{55793688-E1AB-4853-9736-46705A2DF408}">
      <dgm:prSet/>
      <dgm:spPr/>
      <dgm:t>
        <a:bodyPr/>
        <a:lstStyle/>
        <a:p>
          <a:endParaRPr lang="en-US" sz="2200"/>
        </a:p>
      </dgm:t>
    </dgm:pt>
    <dgm:pt modelId="{37FACCE0-8EE3-4F3A-98F6-6242BCBFBCC7}" type="sibTrans" cxnId="{55793688-E1AB-4853-9736-46705A2DF408}">
      <dgm:prSet/>
      <dgm:spPr/>
      <dgm:t>
        <a:bodyPr/>
        <a:lstStyle/>
        <a:p>
          <a:endParaRPr lang="en-US" sz="2200"/>
        </a:p>
      </dgm:t>
    </dgm:pt>
    <dgm:pt modelId="{3CF41C50-D325-4B71-AC39-34F49F867C32}">
      <dgm:prSet custT="1"/>
      <dgm:spPr>
        <a:solidFill>
          <a:schemeClr val="bg2">
            <a:lumMod val="50000"/>
          </a:schemeClr>
        </a:solidFill>
      </dgm:spPr>
      <dgm:t>
        <a:bodyPr/>
        <a:lstStyle/>
        <a:p>
          <a:r>
            <a:rPr lang="en-US" sz="2600">
              <a:solidFill>
                <a:schemeClr val="tx1"/>
              </a:solidFill>
            </a:rPr>
            <a:t>Week 2</a:t>
          </a:r>
          <a:endParaRPr lang="en-US" sz="2600" dirty="0">
            <a:solidFill>
              <a:schemeClr val="tx1"/>
            </a:solidFill>
          </a:endParaRPr>
        </a:p>
      </dgm:t>
    </dgm:pt>
    <dgm:pt modelId="{BBFF0244-16C6-42BD-8EC8-A6C01563EC42}" type="parTrans" cxnId="{5E0FA479-7FFC-46C4-958C-28F3AB499EC1}">
      <dgm:prSet/>
      <dgm:spPr/>
      <dgm:t>
        <a:bodyPr/>
        <a:lstStyle/>
        <a:p>
          <a:endParaRPr lang="en-US" sz="2200"/>
        </a:p>
      </dgm:t>
    </dgm:pt>
    <dgm:pt modelId="{D83AF21A-D3D9-4800-B126-FD1A3168A5E2}" type="sibTrans" cxnId="{5E0FA479-7FFC-46C4-958C-28F3AB499EC1}">
      <dgm:prSet/>
      <dgm:spPr/>
      <dgm:t>
        <a:bodyPr/>
        <a:lstStyle/>
        <a:p>
          <a:endParaRPr lang="en-US" sz="2200"/>
        </a:p>
      </dgm:t>
    </dgm:pt>
    <dgm:pt modelId="{12430616-D06D-4550-8F15-75D8C54530C2}">
      <dgm:prSet custT="1"/>
      <dgm:spPr>
        <a:solidFill>
          <a:schemeClr val="bg2">
            <a:lumMod val="50000"/>
          </a:schemeClr>
        </a:solidFill>
      </dgm:spPr>
      <dgm:t>
        <a:bodyPr/>
        <a:lstStyle/>
        <a:p>
          <a:r>
            <a:rPr lang="en-US" sz="2600" dirty="0">
              <a:solidFill>
                <a:schemeClr val="tx1"/>
              </a:solidFill>
            </a:rPr>
            <a:t>Week 3</a:t>
          </a:r>
        </a:p>
      </dgm:t>
    </dgm:pt>
    <dgm:pt modelId="{5BA5AA97-8CC4-43E7-AB43-C171896DD074}" type="parTrans" cxnId="{8E0175D8-5F91-4787-9697-69EA4102FA86}">
      <dgm:prSet/>
      <dgm:spPr/>
      <dgm:t>
        <a:bodyPr/>
        <a:lstStyle/>
        <a:p>
          <a:endParaRPr lang="en-US" sz="2200"/>
        </a:p>
      </dgm:t>
    </dgm:pt>
    <dgm:pt modelId="{E39CF28D-FCE9-4D95-A731-5B0286D0F9FC}" type="sibTrans" cxnId="{8E0175D8-5F91-4787-9697-69EA4102FA86}">
      <dgm:prSet/>
      <dgm:spPr/>
      <dgm:t>
        <a:bodyPr/>
        <a:lstStyle/>
        <a:p>
          <a:endParaRPr lang="en-US" sz="2200"/>
        </a:p>
      </dgm:t>
    </dgm:pt>
    <dgm:pt modelId="{6108CAF0-A32B-47B0-8859-9B9A4F70FAB4}" type="pres">
      <dgm:prSet presAssocID="{CD810B28-09C7-4981-A2C9-1F0AD5527423}" presName="Name0" presStyleCnt="0">
        <dgm:presLayoutVars>
          <dgm:chPref val="3"/>
          <dgm:dir/>
          <dgm:animLvl val="lvl"/>
          <dgm:resizeHandles/>
        </dgm:presLayoutVars>
      </dgm:prSet>
      <dgm:spPr/>
    </dgm:pt>
    <dgm:pt modelId="{130AEE23-92FB-4270-8D68-22CE7AD83441}" type="pres">
      <dgm:prSet presAssocID="{95CC8C7A-2D74-4372-AF40-E707B4BCA645}" presName="horFlow" presStyleCnt="0"/>
      <dgm:spPr/>
    </dgm:pt>
    <dgm:pt modelId="{5DA63928-8227-41D0-AE89-CFA802A1F1A9}" type="pres">
      <dgm:prSet presAssocID="{95CC8C7A-2D74-4372-AF40-E707B4BCA645}" presName="bigChev" presStyleLbl="node1" presStyleIdx="0" presStyleCnt="3" custLinFactNeighborX="-3895" custLinFactNeighborY="1899"/>
      <dgm:spPr/>
    </dgm:pt>
    <dgm:pt modelId="{068770B5-9B2E-463A-80CF-E3947BE5FC12}" type="pres">
      <dgm:prSet presAssocID="{E1BE9BC6-BADE-4DC8-A4EC-E00E8005BE90}" presName="parTrans" presStyleCnt="0"/>
      <dgm:spPr/>
    </dgm:pt>
    <dgm:pt modelId="{1A46C256-26D0-4187-B703-236F7FCEB45C}" type="pres">
      <dgm:prSet presAssocID="{D1B82873-F171-44E3-BB51-7AF0680D4184}" presName="node" presStyleLbl="alignAccFollowNode1" presStyleIdx="0" presStyleCnt="9" custLinFactNeighborX="6536">
        <dgm:presLayoutVars>
          <dgm:bulletEnabled val="1"/>
        </dgm:presLayoutVars>
      </dgm:prSet>
      <dgm:spPr/>
    </dgm:pt>
    <dgm:pt modelId="{5DF12F89-DB36-4B5E-B47E-CF90A5EBD8AF}" type="pres">
      <dgm:prSet presAssocID="{2308A155-0250-4A12-BB91-72A0618E5E60}" presName="sibTrans" presStyleCnt="0"/>
      <dgm:spPr/>
    </dgm:pt>
    <dgm:pt modelId="{E6D3E81E-E085-4674-B6CA-429B0D1C073E}" type="pres">
      <dgm:prSet presAssocID="{B0BBF300-7F41-4D6C-8CF7-95206696D4C6}" presName="node" presStyleLbl="alignAccFollowNode1" presStyleIdx="1" presStyleCnt="9" custLinFactNeighborX="6536">
        <dgm:presLayoutVars>
          <dgm:bulletEnabled val="1"/>
        </dgm:presLayoutVars>
      </dgm:prSet>
      <dgm:spPr/>
    </dgm:pt>
    <dgm:pt modelId="{D5D0874B-C116-4799-9EC5-C6010D59161C}" type="pres">
      <dgm:prSet presAssocID="{1DA4C8B8-643C-488D-987A-1A7F91D895A1}" presName="sibTrans" presStyleCnt="0"/>
      <dgm:spPr/>
    </dgm:pt>
    <dgm:pt modelId="{9E242B9A-A446-4CE5-ABBB-3569BC5FFD19}" type="pres">
      <dgm:prSet presAssocID="{D2279DC0-03DF-4582-95C2-C54868EEF752}" presName="node" presStyleLbl="alignAccFollowNode1" presStyleIdx="2" presStyleCnt="9">
        <dgm:presLayoutVars>
          <dgm:bulletEnabled val="1"/>
        </dgm:presLayoutVars>
      </dgm:prSet>
      <dgm:spPr/>
    </dgm:pt>
    <dgm:pt modelId="{3C0AF234-E959-41CF-BE46-61672FEDDD2B}" type="pres">
      <dgm:prSet presAssocID="{95CC8C7A-2D74-4372-AF40-E707B4BCA645}" presName="vSp" presStyleCnt="0"/>
      <dgm:spPr/>
    </dgm:pt>
    <dgm:pt modelId="{B9B71AE0-F23C-4743-BBCB-DD0F63E21D8C}" type="pres">
      <dgm:prSet presAssocID="{56612461-00C1-448F-A85B-A6FE447D42A5}" presName="horFlow" presStyleCnt="0"/>
      <dgm:spPr/>
    </dgm:pt>
    <dgm:pt modelId="{00CF4DB1-C3E7-47B0-8255-E1670CE672EC}" type="pres">
      <dgm:prSet presAssocID="{56612461-00C1-448F-A85B-A6FE447D42A5}" presName="bigChev" presStyleLbl="node1" presStyleIdx="1" presStyleCnt="3" custLinFactNeighborX="-3895" custLinFactNeighborY="1899"/>
      <dgm:spPr/>
    </dgm:pt>
    <dgm:pt modelId="{6B3B2317-9439-4EBC-BE07-A66E02CAC8BD}" type="pres">
      <dgm:prSet presAssocID="{12340A09-B4FF-4A07-886E-5C57BE1C418A}" presName="parTrans" presStyleCnt="0"/>
      <dgm:spPr/>
    </dgm:pt>
    <dgm:pt modelId="{E1C200BD-78C1-451F-813A-212C601230B0}" type="pres">
      <dgm:prSet presAssocID="{48A20482-FAC4-45E8-8A68-1ECFA01301C6}" presName="node" presStyleLbl="alignAccFollowNode1" presStyleIdx="3" presStyleCnt="9">
        <dgm:presLayoutVars>
          <dgm:bulletEnabled val="1"/>
        </dgm:presLayoutVars>
      </dgm:prSet>
      <dgm:spPr/>
    </dgm:pt>
    <dgm:pt modelId="{233E6818-8BDD-40A9-BD2D-1049698838D9}" type="pres">
      <dgm:prSet presAssocID="{5A772AA4-0D4E-4D9B-AC71-CDDD741EE063}" presName="sibTrans" presStyleCnt="0"/>
      <dgm:spPr/>
    </dgm:pt>
    <dgm:pt modelId="{292A4EF1-4898-4CBB-AC59-56F9C9321C8C}" type="pres">
      <dgm:prSet presAssocID="{75F1A8B3-3DB6-40B9-8BB0-A54C3F79B5A2}" presName="node" presStyleLbl="alignAccFollowNode1" presStyleIdx="4" presStyleCnt="9">
        <dgm:presLayoutVars>
          <dgm:bulletEnabled val="1"/>
        </dgm:presLayoutVars>
      </dgm:prSet>
      <dgm:spPr/>
    </dgm:pt>
    <dgm:pt modelId="{1C4B51CD-5514-4E35-ABFF-66178A01E09E}" type="pres">
      <dgm:prSet presAssocID="{D7803F47-20D3-4134-BAF8-AE1543DEC185}" presName="sibTrans" presStyleCnt="0"/>
      <dgm:spPr/>
    </dgm:pt>
    <dgm:pt modelId="{F31E59B1-17C6-40DF-913A-8FDB3FF2541A}" type="pres">
      <dgm:prSet presAssocID="{784CE0CE-87D8-45A6-83EB-1B0D81EDF75E}" presName="node" presStyleLbl="alignAccFollowNode1" presStyleIdx="5" presStyleCnt="9">
        <dgm:presLayoutVars>
          <dgm:bulletEnabled val="1"/>
        </dgm:presLayoutVars>
      </dgm:prSet>
      <dgm:spPr/>
    </dgm:pt>
    <dgm:pt modelId="{0BE85114-40BD-4883-B2E7-778944D23E4A}" type="pres">
      <dgm:prSet presAssocID="{56612461-00C1-448F-A85B-A6FE447D42A5}" presName="vSp" presStyleCnt="0"/>
      <dgm:spPr/>
    </dgm:pt>
    <dgm:pt modelId="{474977EE-886F-42AC-AE12-CBAF75B56472}" type="pres">
      <dgm:prSet presAssocID="{226D8B59-623F-4516-8CE0-87B26FF6711E}" presName="horFlow" presStyleCnt="0"/>
      <dgm:spPr/>
    </dgm:pt>
    <dgm:pt modelId="{07B010F2-C429-4750-9E5F-73F36FA9A9A1}" type="pres">
      <dgm:prSet presAssocID="{226D8B59-623F-4516-8CE0-87B26FF6711E}" presName="bigChev" presStyleLbl="node1" presStyleIdx="2" presStyleCnt="3"/>
      <dgm:spPr/>
    </dgm:pt>
    <dgm:pt modelId="{87531793-1197-4B65-AF6E-DFAD2BEDF995}" type="pres">
      <dgm:prSet presAssocID="{E0BC1DB9-F163-4ACA-B3F7-A90540A94646}" presName="parTrans" presStyleCnt="0"/>
      <dgm:spPr/>
    </dgm:pt>
    <dgm:pt modelId="{31E0994C-C566-4C12-9365-931C348F2B97}" type="pres">
      <dgm:prSet presAssocID="{E91F9B97-7679-4C73-A305-A886209B1AB3}" presName="node" presStyleLbl="alignAccFollowNode1" presStyleIdx="6" presStyleCnt="9">
        <dgm:presLayoutVars>
          <dgm:bulletEnabled val="1"/>
        </dgm:presLayoutVars>
      </dgm:prSet>
      <dgm:spPr/>
    </dgm:pt>
    <dgm:pt modelId="{573CA04A-58B3-4699-A21F-005FE620FAA4}" type="pres">
      <dgm:prSet presAssocID="{BA87E964-D8CA-4B82-82EE-CC160A0C3EFD}" presName="sibTrans" presStyleCnt="0"/>
      <dgm:spPr/>
    </dgm:pt>
    <dgm:pt modelId="{68B0C6C1-28AF-4347-AFDC-6A17B68FCF23}" type="pres">
      <dgm:prSet presAssocID="{3CF41C50-D325-4B71-AC39-34F49F867C32}" presName="node" presStyleLbl="alignAccFollowNode1" presStyleIdx="7" presStyleCnt="9">
        <dgm:presLayoutVars>
          <dgm:bulletEnabled val="1"/>
        </dgm:presLayoutVars>
      </dgm:prSet>
      <dgm:spPr/>
    </dgm:pt>
    <dgm:pt modelId="{E2FE15EA-A85D-4BAA-9619-B0EA6EA88AD8}" type="pres">
      <dgm:prSet presAssocID="{D83AF21A-D3D9-4800-B126-FD1A3168A5E2}" presName="sibTrans" presStyleCnt="0"/>
      <dgm:spPr/>
    </dgm:pt>
    <dgm:pt modelId="{05A1BF59-0D89-4F13-B4C1-BEF6884AF653}" type="pres">
      <dgm:prSet presAssocID="{12430616-D06D-4550-8F15-75D8C54530C2}" presName="node" presStyleLbl="alignAccFollowNode1" presStyleIdx="8" presStyleCnt="9">
        <dgm:presLayoutVars>
          <dgm:bulletEnabled val="1"/>
        </dgm:presLayoutVars>
      </dgm:prSet>
      <dgm:spPr/>
    </dgm:pt>
  </dgm:ptLst>
  <dgm:cxnLst>
    <dgm:cxn modelId="{C0D7EC0E-D1E0-4DEF-88DE-C7030A3651E0}" type="presOf" srcId="{48A20482-FAC4-45E8-8A68-1ECFA01301C6}" destId="{E1C200BD-78C1-451F-813A-212C601230B0}" srcOrd="0" destOrd="0" presId="urn:microsoft.com/office/officeart/2005/8/layout/lProcess3"/>
    <dgm:cxn modelId="{EB4BD517-6F97-4347-9977-AB69D0ACB97C}" type="presOf" srcId="{75F1A8B3-3DB6-40B9-8BB0-A54C3F79B5A2}" destId="{292A4EF1-4898-4CBB-AC59-56F9C9321C8C}" srcOrd="0" destOrd="0" presId="urn:microsoft.com/office/officeart/2005/8/layout/lProcess3"/>
    <dgm:cxn modelId="{E702CE18-A01F-4F58-B0AE-D2125A37FD55}" type="presOf" srcId="{B0BBF300-7F41-4D6C-8CF7-95206696D4C6}" destId="{E6D3E81E-E085-4674-B6CA-429B0D1C073E}" srcOrd="0" destOrd="0" presId="urn:microsoft.com/office/officeart/2005/8/layout/lProcess3"/>
    <dgm:cxn modelId="{01237B1D-E551-4F97-9694-4DA2EEECFC80}" type="presOf" srcId="{12430616-D06D-4550-8F15-75D8C54530C2}" destId="{05A1BF59-0D89-4F13-B4C1-BEF6884AF653}" srcOrd="0" destOrd="0" presId="urn:microsoft.com/office/officeart/2005/8/layout/lProcess3"/>
    <dgm:cxn modelId="{FABF921F-D4B1-4BD6-8999-79E24888A0B7}" type="presOf" srcId="{E91F9B97-7679-4C73-A305-A886209B1AB3}" destId="{31E0994C-C566-4C12-9365-931C348F2B97}" srcOrd="0" destOrd="0" presId="urn:microsoft.com/office/officeart/2005/8/layout/lProcess3"/>
    <dgm:cxn modelId="{8A78443E-2C9C-4699-9D05-92D3C3C72D61}" srcId="{56612461-00C1-448F-A85B-A6FE447D42A5}" destId="{48A20482-FAC4-45E8-8A68-1ECFA01301C6}" srcOrd="0" destOrd="0" parTransId="{12340A09-B4FF-4A07-886E-5C57BE1C418A}" sibTransId="{5A772AA4-0D4E-4D9B-AC71-CDDD741EE063}"/>
    <dgm:cxn modelId="{1DC03B5E-0CE2-4052-8FB3-67E99B443B9F}" srcId="{CD810B28-09C7-4981-A2C9-1F0AD5527423}" destId="{56612461-00C1-448F-A85B-A6FE447D42A5}" srcOrd="1" destOrd="0" parTransId="{314345BF-4F7F-4CF9-B004-06CDEC66696A}" sibTransId="{6F12FCE1-FE74-443E-8FEB-E89EB29F55D7}"/>
    <dgm:cxn modelId="{470C8042-88F7-4A63-8556-8C0272333F85}" type="presOf" srcId="{784CE0CE-87D8-45A6-83EB-1B0D81EDF75E}" destId="{F31E59B1-17C6-40DF-913A-8FDB3FF2541A}" srcOrd="0" destOrd="0" presId="urn:microsoft.com/office/officeart/2005/8/layout/lProcess3"/>
    <dgm:cxn modelId="{0D834D6A-F7A6-4A5F-AE61-26CFAA2B365E}" type="presOf" srcId="{95CC8C7A-2D74-4372-AF40-E707B4BCA645}" destId="{5DA63928-8227-41D0-AE89-CFA802A1F1A9}" srcOrd="0" destOrd="0" presId="urn:microsoft.com/office/officeart/2005/8/layout/lProcess3"/>
    <dgm:cxn modelId="{DF667153-8106-4294-BEED-39DEF1D3A16F}" type="presOf" srcId="{D2279DC0-03DF-4582-95C2-C54868EEF752}" destId="{9E242B9A-A446-4CE5-ABBB-3569BC5FFD19}" srcOrd="0" destOrd="0" presId="urn:microsoft.com/office/officeart/2005/8/layout/lProcess3"/>
    <dgm:cxn modelId="{26D12457-1C28-4520-A3DF-B53CDBE5F6B6}" srcId="{95CC8C7A-2D74-4372-AF40-E707B4BCA645}" destId="{D2279DC0-03DF-4582-95C2-C54868EEF752}" srcOrd="2" destOrd="0" parTransId="{11E43825-111C-40AA-A880-2AF212A471E4}" sibTransId="{A2622982-36D7-4CFA-8F8A-016E756B3EC3}"/>
    <dgm:cxn modelId="{5E0FA479-7FFC-46C4-958C-28F3AB499EC1}" srcId="{226D8B59-623F-4516-8CE0-87B26FF6711E}" destId="{3CF41C50-D325-4B71-AC39-34F49F867C32}" srcOrd="1" destOrd="0" parTransId="{BBFF0244-16C6-42BD-8EC8-A6C01563EC42}" sibTransId="{D83AF21A-D3D9-4800-B126-FD1A3168A5E2}"/>
    <dgm:cxn modelId="{7D1FBF7B-4838-4C56-B4CB-ABE7142E883A}" srcId="{95CC8C7A-2D74-4372-AF40-E707B4BCA645}" destId="{B0BBF300-7F41-4D6C-8CF7-95206696D4C6}" srcOrd="1" destOrd="0" parTransId="{6D1C49E3-5F98-4E1A-AF1E-1583E3AC5409}" sibTransId="{1DA4C8B8-643C-488D-987A-1A7F91D895A1}"/>
    <dgm:cxn modelId="{B6B3E980-E13D-4853-B1B2-D66AC2B6D4F0}" type="presOf" srcId="{226D8B59-623F-4516-8CE0-87B26FF6711E}" destId="{07B010F2-C429-4750-9E5F-73F36FA9A9A1}" srcOrd="0" destOrd="0" presId="urn:microsoft.com/office/officeart/2005/8/layout/lProcess3"/>
    <dgm:cxn modelId="{32465F83-8D73-4A45-AC17-C50A5DF88FD0}" srcId="{95CC8C7A-2D74-4372-AF40-E707B4BCA645}" destId="{D1B82873-F171-44E3-BB51-7AF0680D4184}" srcOrd="0" destOrd="0" parTransId="{E1BE9BC6-BADE-4DC8-A4EC-E00E8005BE90}" sibTransId="{2308A155-0250-4A12-BB91-72A0618E5E60}"/>
    <dgm:cxn modelId="{48EE5C86-15AE-4C69-9522-1C2026DECB85}" type="presOf" srcId="{CD810B28-09C7-4981-A2C9-1F0AD5527423}" destId="{6108CAF0-A32B-47B0-8859-9B9A4F70FAB4}" srcOrd="0" destOrd="0" presId="urn:microsoft.com/office/officeart/2005/8/layout/lProcess3"/>
    <dgm:cxn modelId="{55793688-E1AB-4853-9736-46705A2DF408}" srcId="{56612461-00C1-448F-A85B-A6FE447D42A5}" destId="{784CE0CE-87D8-45A6-83EB-1B0D81EDF75E}" srcOrd="2" destOrd="0" parTransId="{7C3E0627-FD94-48A3-8E63-CD8744D76BB9}" sibTransId="{37FACCE0-8EE3-4F3A-98F6-6242BCBFBCC7}"/>
    <dgm:cxn modelId="{3F31A18B-93D0-45BC-81B5-A1DD384A4158}" srcId="{226D8B59-623F-4516-8CE0-87B26FF6711E}" destId="{E91F9B97-7679-4C73-A305-A886209B1AB3}" srcOrd="0" destOrd="0" parTransId="{E0BC1DB9-F163-4ACA-B3F7-A90540A94646}" sibTransId="{BA87E964-D8CA-4B82-82EE-CC160A0C3EFD}"/>
    <dgm:cxn modelId="{7CD4838D-1F14-4239-BBFE-716222441AA4}" type="presOf" srcId="{56612461-00C1-448F-A85B-A6FE447D42A5}" destId="{00CF4DB1-C3E7-47B0-8255-E1670CE672EC}" srcOrd="0" destOrd="0" presId="urn:microsoft.com/office/officeart/2005/8/layout/lProcess3"/>
    <dgm:cxn modelId="{71D078B9-4E78-4C34-92ED-9AFD2BDD638A}" type="presOf" srcId="{D1B82873-F171-44E3-BB51-7AF0680D4184}" destId="{1A46C256-26D0-4187-B703-236F7FCEB45C}" srcOrd="0" destOrd="0" presId="urn:microsoft.com/office/officeart/2005/8/layout/lProcess3"/>
    <dgm:cxn modelId="{E72076BF-E0B9-4FBE-93B9-CE3726365591}" type="presOf" srcId="{3CF41C50-D325-4B71-AC39-34F49F867C32}" destId="{68B0C6C1-28AF-4347-AFDC-6A17B68FCF23}" srcOrd="0" destOrd="0" presId="urn:microsoft.com/office/officeart/2005/8/layout/lProcess3"/>
    <dgm:cxn modelId="{8E0175D8-5F91-4787-9697-69EA4102FA86}" srcId="{226D8B59-623F-4516-8CE0-87B26FF6711E}" destId="{12430616-D06D-4550-8F15-75D8C54530C2}" srcOrd="2" destOrd="0" parTransId="{5BA5AA97-8CC4-43E7-AB43-C171896DD074}" sibTransId="{E39CF28D-FCE9-4D95-A731-5B0286D0F9FC}"/>
    <dgm:cxn modelId="{D8A62BE3-D96E-4B66-AA70-72533D5EDB05}" srcId="{CD810B28-09C7-4981-A2C9-1F0AD5527423}" destId="{95CC8C7A-2D74-4372-AF40-E707B4BCA645}" srcOrd="0" destOrd="0" parTransId="{9CE61EE5-BC35-4204-A861-C2EC1BD242ED}" sibTransId="{DAE4662F-8563-4F88-AC14-648A6BDF7BE7}"/>
    <dgm:cxn modelId="{4801CAF3-BA96-4105-BA66-C71468570CD4}" srcId="{CD810B28-09C7-4981-A2C9-1F0AD5527423}" destId="{226D8B59-623F-4516-8CE0-87B26FF6711E}" srcOrd="2" destOrd="0" parTransId="{3E73F626-A789-405D-98C0-FEB5DD383E55}" sibTransId="{C06AF797-A274-4DD5-9AFB-B00CF19BD4D6}"/>
    <dgm:cxn modelId="{AEAE1AFB-42E3-47C4-AAB6-241FB6FA984B}" srcId="{56612461-00C1-448F-A85B-A6FE447D42A5}" destId="{75F1A8B3-3DB6-40B9-8BB0-A54C3F79B5A2}" srcOrd="1" destOrd="0" parTransId="{C7A9F93D-1668-423E-9D98-30F6CBE3E8D6}" sibTransId="{D7803F47-20D3-4134-BAF8-AE1543DEC185}"/>
    <dgm:cxn modelId="{CA1DD29E-4B1C-4EA0-B1A8-626E64DD2359}" type="presParOf" srcId="{6108CAF0-A32B-47B0-8859-9B9A4F70FAB4}" destId="{130AEE23-92FB-4270-8D68-22CE7AD83441}" srcOrd="0" destOrd="0" presId="urn:microsoft.com/office/officeart/2005/8/layout/lProcess3"/>
    <dgm:cxn modelId="{21A9E869-47AE-4F2B-98CA-32D4F157058D}" type="presParOf" srcId="{130AEE23-92FB-4270-8D68-22CE7AD83441}" destId="{5DA63928-8227-41D0-AE89-CFA802A1F1A9}" srcOrd="0" destOrd="0" presId="urn:microsoft.com/office/officeart/2005/8/layout/lProcess3"/>
    <dgm:cxn modelId="{4BE0A7BB-1F33-42B5-B78E-E9773B8A10FC}" type="presParOf" srcId="{130AEE23-92FB-4270-8D68-22CE7AD83441}" destId="{068770B5-9B2E-463A-80CF-E3947BE5FC12}" srcOrd="1" destOrd="0" presId="urn:microsoft.com/office/officeart/2005/8/layout/lProcess3"/>
    <dgm:cxn modelId="{4BE4AED6-13EB-45CA-8233-0F2C6F135C16}" type="presParOf" srcId="{130AEE23-92FB-4270-8D68-22CE7AD83441}" destId="{1A46C256-26D0-4187-B703-236F7FCEB45C}" srcOrd="2" destOrd="0" presId="urn:microsoft.com/office/officeart/2005/8/layout/lProcess3"/>
    <dgm:cxn modelId="{F66BFA0D-AD39-477B-9089-B85FF6580563}" type="presParOf" srcId="{130AEE23-92FB-4270-8D68-22CE7AD83441}" destId="{5DF12F89-DB36-4B5E-B47E-CF90A5EBD8AF}" srcOrd="3" destOrd="0" presId="urn:microsoft.com/office/officeart/2005/8/layout/lProcess3"/>
    <dgm:cxn modelId="{8622EF71-D32C-4F97-ABB2-D55B9A1C1F33}" type="presParOf" srcId="{130AEE23-92FB-4270-8D68-22CE7AD83441}" destId="{E6D3E81E-E085-4674-B6CA-429B0D1C073E}" srcOrd="4" destOrd="0" presId="urn:microsoft.com/office/officeart/2005/8/layout/lProcess3"/>
    <dgm:cxn modelId="{9A1302D0-CE26-42D2-9515-BD833E32CCC1}" type="presParOf" srcId="{130AEE23-92FB-4270-8D68-22CE7AD83441}" destId="{D5D0874B-C116-4799-9EC5-C6010D59161C}" srcOrd="5" destOrd="0" presId="urn:microsoft.com/office/officeart/2005/8/layout/lProcess3"/>
    <dgm:cxn modelId="{3FB641B2-4A1D-4408-9F6C-71CF9A232F2B}" type="presParOf" srcId="{130AEE23-92FB-4270-8D68-22CE7AD83441}" destId="{9E242B9A-A446-4CE5-ABBB-3569BC5FFD19}" srcOrd="6" destOrd="0" presId="urn:microsoft.com/office/officeart/2005/8/layout/lProcess3"/>
    <dgm:cxn modelId="{28557976-7D5F-4E79-BB8E-0E4C8FD6A008}" type="presParOf" srcId="{6108CAF0-A32B-47B0-8859-9B9A4F70FAB4}" destId="{3C0AF234-E959-41CF-BE46-61672FEDDD2B}" srcOrd="1" destOrd="0" presId="urn:microsoft.com/office/officeart/2005/8/layout/lProcess3"/>
    <dgm:cxn modelId="{2E916317-FF74-462C-A29F-1182905D126E}" type="presParOf" srcId="{6108CAF0-A32B-47B0-8859-9B9A4F70FAB4}" destId="{B9B71AE0-F23C-4743-BBCB-DD0F63E21D8C}" srcOrd="2" destOrd="0" presId="urn:microsoft.com/office/officeart/2005/8/layout/lProcess3"/>
    <dgm:cxn modelId="{D7F78B2E-1460-4ADD-B4AC-D963697B07F7}" type="presParOf" srcId="{B9B71AE0-F23C-4743-BBCB-DD0F63E21D8C}" destId="{00CF4DB1-C3E7-47B0-8255-E1670CE672EC}" srcOrd="0" destOrd="0" presId="urn:microsoft.com/office/officeart/2005/8/layout/lProcess3"/>
    <dgm:cxn modelId="{16612934-C0F4-4214-9BAF-2B919D94DB12}" type="presParOf" srcId="{B9B71AE0-F23C-4743-BBCB-DD0F63E21D8C}" destId="{6B3B2317-9439-4EBC-BE07-A66E02CAC8BD}" srcOrd="1" destOrd="0" presId="urn:microsoft.com/office/officeart/2005/8/layout/lProcess3"/>
    <dgm:cxn modelId="{1B85C41D-ACAC-451C-A69E-348F927E949A}" type="presParOf" srcId="{B9B71AE0-F23C-4743-BBCB-DD0F63E21D8C}" destId="{E1C200BD-78C1-451F-813A-212C601230B0}" srcOrd="2" destOrd="0" presId="urn:microsoft.com/office/officeart/2005/8/layout/lProcess3"/>
    <dgm:cxn modelId="{4E5E7982-81E4-460A-B9F3-8EA0E307767B}" type="presParOf" srcId="{B9B71AE0-F23C-4743-BBCB-DD0F63E21D8C}" destId="{233E6818-8BDD-40A9-BD2D-1049698838D9}" srcOrd="3" destOrd="0" presId="urn:microsoft.com/office/officeart/2005/8/layout/lProcess3"/>
    <dgm:cxn modelId="{ADE2DF9E-02DF-48EB-984A-57A325174587}" type="presParOf" srcId="{B9B71AE0-F23C-4743-BBCB-DD0F63E21D8C}" destId="{292A4EF1-4898-4CBB-AC59-56F9C9321C8C}" srcOrd="4" destOrd="0" presId="urn:microsoft.com/office/officeart/2005/8/layout/lProcess3"/>
    <dgm:cxn modelId="{308FBF67-8034-45E6-9546-167394F30DAD}" type="presParOf" srcId="{B9B71AE0-F23C-4743-BBCB-DD0F63E21D8C}" destId="{1C4B51CD-5514-4E35-ABFF-66178A01E09E}" srcOrd="5" destOrd="0" presId="urn:microsoft.com/office/officeart/2005/8/layout/lProcess3"/>
    <dgm:cxn modelId="{DAD51456-99E5-4A4B-866B-EB3F0D5E18C5}" type="presParOf" srcId="{B9B71AE0-F23C-4743-BBCB-DD0F63E21D8C}" destId="{F31E59B1-17C6-40DF-913A-8FDB3FF2541A}" srcOrd="6" destOrd="0" presId="urn:microsoft.com/office/officeart/2005/8/layout/lProcess3"/>
    <dgm:cxn modelId="{25149E35-B811-4289-8ABD-B27540B56B1B}" type="presParOf" srcId="{6108CAF0-A32B-47B0-8859-9B9A4F70FAB4}" destId="{0BE85114-40BD-4883-B2E7-778944D23E4A}" srcOrd="3" destOrd="0" presId="urn:microsoft.com/office/officeart/2005/8/layout/lProcess3"/>
    <dgm:cxn modelId="{D38A195F-33B6-4D5A-A73D-FA0740400B3F}" type="presParOf" srcId="{6108CAF0-A32B-47B0-8859-9B9A4F70FAB4}" destId="{474977EE-886F-42AC-AE12-CBAF75B56472}" srcOrd="4" destOrd="0" presId="urn:microsoft.com/office/officeart/2005/8/layout/lProcess3"/>
    <dgm:cxn modelId="{F7A0BFB1-486E-4413-B4A8-CA0D1C8B613F}" type="presParOf" srcId="{474977EE-886F-42AC-AE12-CBAF75B56472}" destId="{07B010F2-C429-4750-9E5F-73F36FA9A9A1}" srcOrd="0" destOrd="0" presId="urn:microsoft.com/office/officeart/2005/8/layout/lProcess3"/>
    <dgm:cxn modelId="{90A307D9-9C74-4A8A-8F60-26C87E41E820}" type="presParOf" srcId="{474977EE-886F-42AC-AE12-CBAF75B56472}" destId="{87531793-1197-4B65-AF6E-DFAD2BEDF995}" srcOrd="1" destOrd="0" presId="urn:microsoft.com/office/officeart/2005/8/layout/lProcess3"/>
    <dgm:cxn modelId="{4B669E14-F094-46AF-AC0A-8343318730B2}" type="presParOf" srcId="{474977EE-886F-42AC-AE12-CBAF75B56472}" destId="{31E0994C-C566-4C12-9365-931C348F2B97}" srcOrd="2" destOrd="0" presId="urn:microsoft.com/office/officeart/2005/8/layout/lProcess3"/>
    <dgm:cxn modelId="{73380EE2-059D-4828-9300-1BF187AE2328}" type="presParOf" srcId="{474977EE-886F-42AC-AE12-CBAF75B56472}" destId="{573CA04A-58B3-4699-A21F-005FE620FAA4}" srcOrd="3" destOrd="0" presId="urn:microsoft.com/office/officeart/2005/8/layout/lProcess3"/>
    <dgm:cxn modelId="{E05E345B-E3D0-4F0C-BC9A-AD4E474FDB6D}" type="presParOf" srcId="{474977EE-886F-42AC-AE12-CBAF75B56472}" destId="{68B0C6C1-28AF-4347-AFDC-6A17B68FCF23}" srcOrd="4" destOrd="0" presId="urn:microsoft.com/office/officeart/2005/8/layout/lProcess3"/>
    <dgm:cxn modelId="{E0529469-ECD7-40C3-A047-40326D83BF56}" type="presParOf" srcId="{474977EE-886F-42AC-AE12-CBAF75B56472}" destId="{E2FE15EA-A85D-4BAA-9619-B0EA6EA88AD8}" srcOrd="5" destOrd="0" presId="urn:microsoft.com/office/officeart/2005/8/layout/lProcess3"/>
    <dgm:cxn modelId="{192CAFBF-8382-40C7-A060-0A4146E59E8B}" type="presParOf" srcId="{474977EE-886F-42AC-AE12-CBAF75B56472}" destId="{05A1BF59-0D89-4F13-B4C1-BEF6884AF653}" srcOrd="6"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00164F-904F-4A61-98A3-C721CE0D8984}"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en-US"/>
        </a:p>
      </dgm:t>
    </dgm:pt>
    <dgm:pt modelId="{1A14AD64-3984-4490-B87F-CB2605FA1A2D}">
      <dgm:prSet phldrT="[Text]" custT="1"/>
      <dgm:spPr>
        <a:solidFill>
          <a:schemeClr val="bg2">
            <a:lumMod val="50000"/>
          </a:schemeClr>
        </a:solidFill>
      </dgm:spPr>
      <dgm:t>
        <a:bodyPr/>
        <a:lstStyle/>
        <a:p>
          <a:r>
            <a:rPr lang="en-US" sz="3000" b="0" dirty="0">
              <a:solidFill>
                <a:schemeClr val="tx1"/>
              </a:solidFill>
            </a:rPr>
            <a:t>Product </a:t>
          </a:r>
        </a:p>
        <a:p>
          <a:r>
            <a:rPr lang="en-US" sz="3000" b="0" dirty="0">
              <a:solidFill>
                <a:schemeClr val="tx1"/>
              </a:solidFill>
            </a:rPr>
            <a:t>Backlog </a:t>
          </a:r>
          <a:endParaRPr lang="en-US" sz="3000" b="0" dirty="0"/>
        </a:p>
      </dgm:t>
    </dgm:pt>
    <dgm:pt modelId="{5FC94086-3BFD-4555-AFFA-41C8EDCB8292}" type="parTrans" cxnId="{6B7D6C99-073F-46C7-B963-E867907BE4A6}">
      <dgm:prSet/>
      <dgm:spPr/>
      <dgm:t>
        <a:bodyPr/>
        <a:lstStyle/>
        <a:p>
          <a:endParaRPr lang="en-US" b="0"/>
        </a:p>
      </dgm:t>
    </dgm:pt>
    <dgm:pt modelId="{8023BF74-D3E0-4D5B-975F-564A0E406B74}" type="sibTrans" cxnId="{6B7D6C99-073F-46C7-B963-E867907BE4A6}">
      <dgm:prSet/>
      <dgm:spPr/>
      <dgm:t>
        <a:bodyPr/>
        <a:lstStyle/>
        <a:p>
          <a:endParaRPr lang="en-US" b="0"/>
        </a:p>
      </dgm:t>
    </dgm:pt>
    <dgm:pt modelId="{4A825429-C31C-4B93-870E-9CF0A77B22D4}">
      <dgm:prSet phldrT="[Text]" custT="1"/>
      <dgm:spPr>
        <a:solidFill>
          <a:schemeClr val="bg2">
            <a:lumMod val="50000"/>
          </a:schemeClr>
        </a:solidFill>
      </dgm:spPr>
      <dgm:t>
        <a:bodyPr/>
        <a:lstStyle/>
        <a:p>
          <a:r>
            <a:rPr lang="en-US" sz="3000" b="0" dirty="0">
              <a:solidFill>
                <a:schemeClr val="tx1"/>
              </a:solidFill>
            </a:rPr>
            <a:t>Sprint </a:t>
          </a:r>
        </a:p>
        <a:p>
          <a:r>
            <a:rPr lang="en-US" sz="3000" b="0" dirty="0">
              <a:solidFill>
                <a:schemeClr val="tx1"/>
              </a:solidFill>
            </a:rPr>
            <a:t>Backlog </a:t>
          </a:r>
          <a:endParaRPr lang="en-US" sz="3000" b="0" dirty="0"/>
        </a:p>
      </dgm:t>
    </dgm:pt>
    <dgm:pt modelId="{0DCEEDCC-2416-435D-AEA2-BEC765578306}" type="parTrans" cxnId="{2B624329-43C5-41A6-96A4-D4F880A36BBC}">
      <dgm:prSet/>
      <dgm:spPr/>
      <dgm:t>
        <a:bodyPr/>
        <a:lstStyle/>
        <a:p>
          <a:endParaRPr lang="en-US" b="0"/>
        </a:p>
      </dgm:t>
    </dgm:pt>
    <dgm:pt modelId="{DAA7C4B4-AB07-4603-B002-968C19359B93}" type="sibTrans" cxnId="{2B624329-43C5-41A6-96A4-D4F880A36BBC}">
      <dgm:prSet/>
      <dgm:spPr/>
      <dgm:t>
        <a:bodyPr/>
        <a:lstStyle/>
        <a:p>
          <a:endParaRPr lang="en-US" b="0"/>
        </a:p>
      </dgm:t>
    </dgm:pt>
    <dgm:pt modelId="{678EAE33-62E3-49FA-80D1-19D203B91CDF}">
      <dgm:prSet phldrT="[Text]" custT="1"/>
      <dgm:spPr>
        <a:solidFill>
          <a:schemeClr val="bg2">
            <a:lumMod val="50000"/>
          </a:schemeClr>
        </a:solidFill>
      </dgm:spPr>
      <dgm:t>
        <a:bodyPr/>
        <a:lstStyle/>
        <a:p>
          <a:endParaRPr lang="en-US" sz="2600" b="0" dirty="0"/>
        </a:p>
      </dgm:t>
    </dgm:pt>
    <dgm:pt modelId="{8B5F0518-92BD-4B27-BB8B-FA950C682E26}" type="parTrans" cxnId="{9E859E1E-F545-4418-9C17-70C5838CF332}">
      <dgm:prSet/>
      <dgm:spPr/>
      <dgm:t>
        <a:bodyPr/>
        <a:lstStyle/>
        <a:p>
          <a:endParaRPr lang="en-US" b="0"/>
        </a:p>
      </dgm:t>
    </dgm:pt>
    <dgm:pt modelId="{93419EC3-D7CA-4B80-9BAE-7B6A429BC3F8}" type="sibTrans" cxnId="{9E859E1E-F545-4418-9C17-70C5838CF332}">
      <dgm:prSet/>
      <dgm:spPr/>
      <dgm:t>
        <a:bodyPr/>
        <a:lstStyle/>
        <a:p>
          <a:endParaRPr lang="en-US" b="0"/>
        </a:p>
      </dgm:t>
    </dgm:pt>
    <dgm:pt modelId="{115F1EBB-25C4-4883-AAD0-184BE6696B00}">
      <dgm:prSet phldrT="[Text]" custT="1"/>
      <dgm:spPr>
        <a:solidFill>
          <a:schemeClr val="bg2">
            <a:lumMod val="50000"/>
          </a:schemeClr>
        </a:solidFill>
      </dgm:spPr>
      <dgm:t>
        <a:bodyPr/>
        <a:lstStyle/>
        <a:p>
          <a:endParaRPr lang="en-US" sz="2600" b="0" dirty="0"/>
        </a:p>
      </dgm:t>
    </dgm:pt>
    <dgm:pt modelId="{A8E89F4A-4EBD-4224-AF1B-33D71C145939}" type="parTrans" cxnId="{5C50ADE8-EB34-4CBB-B219-9C3D9A654F29}">
      <dgm:prSet/>
      <dgm:spPr/>
      <dgm:t>
        <a:bodyPr/>
        <a:lstStyle/>
        <a:p>
          <a:endParaRPr lang="en-US" b="0"/>
        </a:p>
      </dgm:t>
    </dgm:pt>
    <dgm:pt modelId="{0DBB1B1E-0651-4BF7-83C3-0400E8D1D71D}" type="sibTrans" cxnId="{5C50ADE8-EB34-4CBB-B219-9C3D9A654F29}">
      <dgm:prSet/>
      <dgm:spPr/>
      <dgm:t>
        <a:bodyPr/>
        <a:lstStyle/>
        <a:p>
          <a:endParaRPr lang="en-US" b="0"/>
        </a:p>
      </dgm:t>
    </dgm:pt>
    <dgm:pt modelId="{F5460132-36C9-4D25-A0B8-91A0F0FC141E}">
      <dgm:prSet custT="1"/>
      <dgm:spPr/>
      <dgm:t>
        <a:bodyPr/>
        <a:lstStyle/>
        <a:p>
          <a:r>
            <a:rPr lang="en-US" sz="2600" b="0" dirty="0">
              <a:solidFill>
                <a:schemeClr val="tx1"/>
              </a:solidFill>
            </a:rPr>
            <a:t>The entire application that we want to develop. </a:t>
          </a:r>
          <a:endParaRPr lang="en-US" sz="2600" b="0" dirty="0"/>
        </a:p>
      </dgm:t>
    </dgm:pt>
    <dgm:pt modelId="{9C989430-8989-404E-AFEB-3FEC5F10BECB}" type="parTrans" cxnId="{FBB6F385-908B-43A8-A80C-D98E788AC207}">
      <dgm:prSet/>
      <dgm:spPr/>
      <dgm:t>
        <a:bodyPr/>
        <a:lstStyle/>
        <a:p>
          <a:endParaRPr lang="en-US" b="0"/>
        </a:p>
      </dgm:t>
    </dgm:pt>
    <dgm:pt modelId="{32FB2AA6-4387-4DAB-81ED-068980D13599}" type="sibTrans" cxnId="{FBB6F385-908B-43A8-A80C-D98E788AC207}">
      <dgm:prSet/>
      <dgm:spPr/>
      <dgm:t>
        <a:bodyPr/>
        <a:lstStyle/>
        <a:p>
          <a:endParaRPr lang="en-US" b="0"/>
        </a:p>
      </dgm:t>
    </dgm:pt>
    <dgm:pt modelId="{C8AB2FE2-034F-40F5-A36C-27E674ACC0AF}">
      <dgm:prSet phldrT="[Text]" custT="1"/>
      <dgm:spPr>
        <a:solidFill>
          <a:schemeClr val="bg2">
            <a:lumMod val="50000"/>
          </a:schemeClr>
        </a:solidFill>
      </dgm:spPr>
      <dgm:t>
        <a:bodyPr/>
        <a:lstStyle/>
        <a:p>
          <a:r>
            <a:rPr lang="en-US" sz="2600" b="0" dirty="0">
              <a:solidFill>
                <a:schemeClr val="tx1"/>
              </a:solidFill>
            </a:rPr>
            <a:t>The items that we are going to develop in a speciﬁc sprint. </a:t>
          </a:r>
          <a:endParaRPr lang="en-US" sz="2600" b="0" dirty="0"/>
        </a:p>
      </dgm:t>
    </dgm:pt>
    <dgm:pt modelId="{255C6858-52BD-4D49-811E-A1D5781DE61C}" type="parTrans" cxnId="{EE656ED5-B2D1-47AC-ABFB-CE89741B39FC}">
      <dgm:prSet/>
      <dgm:spPr/>
      <dgm:t>
        <a:bodyPr/>
        <a:lstStyle/>
        <a:p>
          <a:endParaRPr lang="en-US" b="0"/>
        </a:p>
      </dgm:t>
    </dgm:pt>
    <dgm:pt modelId="{0D01B1A8-9AD6-469B-AF32-0BEF7C56C500}" type="sibTrans" cxnId="{EE656ED5-B2D1-47AC-ABFB-CE89741B39FC}">
      <dgm:prSet/>
      <dgm:spPr/>
      <dgm:t>
        <a:bodyPr/>
        <a:lstStyle/>
        <a:p>
          <a:endParaRPr lang="en-US" b="0"/>
        </a:p>
      </dgm:t>
    </dgm:pt>
    <dgm:pt modelId="{6A4D4725-46B3-426B-B0D1-3D8485EFED2C}">
      <dgm:prSet phldrT="[Text]" custT="1"/>
      <dgm:spPr>
        <a:solidFill>
          <a:schemeClr val="bg2">
            <a:lumMod val="50000"/>
          </a:schemeClr>
        </a:solidFill>
      </dgm:spPr>
      <dgm:t>
        <a:bodyPr/>
        <a:lstStyle/>
        <a:p>
          <a:endParaRPr lang="en-US" sz="2600" b="0" dirty="0"/>
        </a:p>
      </dgm:t>
    </dgm:pt>
    <dgm:pt modelId="{7C39AA9A-D564-42D2-86A5-18FEE3EC6460}" type="parTrans" cxnId="{E6C60FF2-B354-4777-9F73-C9DCF99E88F7}">
      <dgm:prSet/>
      <dgm:spPr/>
      <dgm:t>
        <a:bodyPr/>
        <a:lstStyle/>
        <a:p>
          <a:endParaRPr lang="en-US"/>
        </a:p>
      </dgm:t>
    </dgm:pt>
    <dgm:pt modelId="{E418B676-7410-463F-B475-8591FF090A3B}" type="sibTrans" cxnId="{E6C60FF2-B354-4777-9F73-C9DCF99E88F7}">
      <dgm:prSet/>
      <dgm:spPr/>
      <dgm:t>
        <a:bodyPr/>
        <a:lstStyle/>
        <a:p>
          <a:endParaRPr lang="en-US"/>
        </a:p>
      </dgm:t>
    </dgm:pt>
    <dgm:pt modelId="{73AB5B45-7FAF-47F9-8660-11CA8E9FA039}" type="pres">
      <dgm:prSet presAssocID="{3C00164F-904F-4A61-98A3-C721CE0D8984}" presName="Name0" presStyleCnt="0">
        <dgm:presLayoutVars>
          <dgm:dir/>
          <dgm:animLvl val="lvl"/>
          <dgm:resizeHandles/>
        </dgm:presLayoutVars>
      </dgm:prSet>
      <dgm:spPr/>
    </dgm:pt>
    <dgm:pt modelId="{1C738FD0-C296-42E7-8535-0D177698057D}" type="pres">
      <dgm:prSet presAssocID="{1A14AD64-3984-4490-B87F-CB2605FA1A2D}" presName="linNode" presStyleCnt="0"/>
      <dgm:spPr/>
    </dgm:pt>
    <dgm:pt modelId="{2618070D-CE53-4A1C-9D50-61ACEDFE2DBA}" type="pres">
      <dgm:prSet presAssocID="{1A14AD64-3984-4490-B87F-CB2605FA1A2D}" presName="parentShp" presStyleLbl="node1" presStyleIdx="0" presStyleCnt="2">
        <dgm:presLayoutVars>
          <dgm:bulletEnabled val="1"/>
        </dgm:presLayoutVars>
      </dgm:prSet>
      <dgm:spPr/>
    </dgm:pt>
    <dgm:pt modelId="{079FA0D9-B8E3-4E7B-A0C5-9C1F138AF1AE}" type="pres">
      <dgm:prSet presAssocID="{1A14AD64-3984-4490-B87F-CB2605FA1A2D}" presName="childShp" presStyleLbl="bgAccFollowNode1" presStyleIdx="0" presStyleCnt="2" custLinFactNeighborX="-672">
        <dgm:presLayoutVars>
          <dgm:bulletEnabled val="1"/>
        </dgm:presLayoutVars>
      </dgm:prSet>
      <dgm:spPr/>
    </dgm:pt>
    <dgm:pt modelId="{71840F22-9B0A-43A7-8880-36686A37C97C}" type="pres">
      <dgm:prSet presAssocID="{8023BF74-D3E0-4D5B-975F-564A0E406B74}" presName="spacing" presStyleCnt="0"/>
      <dgm:spPr/>
    </dgm:pt>
    <dgm:pt modelId="{61D972CA-86C8-4B0C-BCCE-2EC4DABE9572}" type="pres">
      <dgm:prSet presAssocID="{4A825429-C31C-4B93-870E-9CF0A77B22D4}" presName="linNode" presStyleCnt="0"/>
      <dgm:spPr/>
    </dgm:pt>
    <dgm:pt modelId="{DA78D8D8-B66A-470E-98B8-7D5D27B23137}" type="pres">
      <dgm:prSet presAssocID="{4A825429-C31C-4B93-870E-9CF0A77B22D4}" presName="parentShp" presStyleLbl="node1" presStyleIdx="1" presStyleCnt="2">
        <dgm:presLayoutVars>
          <dgm:bulletEnabled val="1"/>
        </dgm:presLayoutVars>
      </dgm:prSet>
      <dgm:spPr/>
    </dgm:pt>
    <dgm:pt modelId="{694233EB-D72D-4280-A78E-CE26D4C80B70}" type="pres">
      <dgm:prSet presAssocID="{4A825429-C31C-4B93-870E-9CF0A77B22D4}" presName="childShp" presStyleLbl="bgAccFollowNode1" presStyleIdx="1" presStyleCnt="2">
        <dgm:presLayoutVars>
          <dgm:bulletEnabled val="1"/>
        </dgm:presLayoutVars>
      </dgm:prSet>
      <dgm:spPr/>
    </dgm:pt>
  </dgm:ptLst>
  <dgm:cxnLst>
    <dgm:cxn modelId="{F45E5F0F-A802-4327-B4C6-C176F70132FF}" type="presOf" srcId="{3C00164F-904F-4A61-98A3-C721CE0D8984}" destId="{73AB5B45-7FAF-47F9-8660-11CA8E9FA039}" srcOrd="0" destOrd="0" presId="urn:microsoft.com/office/officeart/2005/8/layout/vList6"/>
    <dgm:cxn modelId="{932EAB1A-15CD-4493-A13C-F2364B00E5AD}" type="presOf" srcId="{4A825429-C31C-4B93-870E-9CF0A77B22D4}" destId="{DA78D8D8-B66A-470E-98B8-7D5D27B23137}" srcOrd="0" destOrd="0" presId="urn:microsoft.com/office/officeart/2005/8/layout/vList6"/>
    <dgm:cxn modelId="{9E859E1E-F545-4418-9C17-70C5838CF332}" srcId="{1A14AD64-3984-4490-B87F-CB2605FA1A2D}" destId="{678EAE33-62E3-49FA-80D1-19D203B91CDF}" srcOrd="2" destOrd="0" parTransId="{8B5F0518-92BD-4B27-BB8B-FA950C682E26}" sibTransId="{93419EC3-D7CA-4B80-9BAE-7B6A429BC3F8}"/>
    <dgm:cxn modelId="{725F9D25-E954-468F-80C4-6D6B55662C35}" type="presOf" srcId="{F5460132-36C9-4D25-A0B8-91A0F0FC141E}" destId="{079FA0D9-B8E3-4E7B-A0C5-9C1F138AF1AE}" srcOrd="0" destOrd="1" presId="urn:microsoft.com/office/officeart/2005/8/layout/vList6"/>
    <dgm:cxn modelId="{2B624329-43C5-41A6-96A4-D4F880A36BBC}" srcId="{3C00164F-904F-4A61-98A3-C721CE0D8984}" destId="{4A825429-C31C-4B93-870E-9CF0A77B22D4}" srcOrd="1" destOrd="0" parTransId="{0DCEEDCC-2416-435D-AEA2-BEC765578306}" sibTransId="{DAA7C4B4-AB07-4603-B002-968C19359B93}"/>
    <dgm:cxn modelId="{AC8BCD44-4481-4C12-9ED7-A5AEF9FF333A}" type="presOf" srcId="{115F1EBB-25C4-4883-AAD0-184BE6696B00}" destId="{079FA0D9-B8E3-4E7B-A0C5-9C1F138AF1AE}" srcOrd="0" destOrd="0" presId="urn:microsoft.com/office/officeart/2005/8/layout/vList6"/>
    <dgm:cxn modelId="{2CBF977E-0FD2-40D2-8BBB-D9A1256CA818}" type="presOf" srcId="{6A4D4725-46B3-426B-B0D1-3D8485EFED2C}" destId="{694233EB-D72D-4280-A78E-CE26D4C80B70}" srcOrd="0" destOrd="0" presId="urn:microsoft.com/office/officeart/2005/8/layout/vList6"/>
    <dgm:cxn modelId="{FBB6F385-908B-43A8-A80C-D98E788AC207}" srcId="{1A14AD64-3984-4490-B87F-CB2605FA1A2D}" destId="{F5460132-36C9-4D25-A0B8-91A0F0FC141E}" srcOrd="1" destOrd="0" parTransId="{9C989430-8989-404E-AFEB-3FEC5F10BECB}" sibTransId="{32FB2AA6-4387-4DAB-81ED-068980D13599}"/>
    <dgm:cxn modelId="{6B7D6C99-073F-46C7-B963-E867907BE4A6}" srcId="{3C00164F-904F-4A61-98A3-C721CE0D8984}" destId="{1A14AD64-3984-4490-B87F-CB2605FA1A2D}" srcOrd="0" destOrd="0" parTransId="{5FC94086-3BFD-4555-AFFA-41C8EDCB8292}" sibTransId="{8023BF74-D3E0-4D5B-975F-564A0E406B74}"/>
    <dgm:cxn modelId="{9D5BE8A5-E36E-4DCC-AEC8-386D4DF3B50D}" type="presOf" srcId="{C8AB2FE2-034F-40F5-A36C-27E674ACC0AF}" destId="{694233EB-D72D-4280-A78E-CE26D4C80B70}" srcOrd="0" destOrd="1" presId="urn:microsoft.com/office/officeart/2005/8/layout/vList6"/>
    <dgm:cxn modelId="{0631B2AD-33D2-4CFA-A653-5A17EC6D53AF}" type="presOf" srcId="{678EAE33-62E3-49FA-80D1-19D203B91CDF}" destId="{079FA0D9-B8E3-4E7B-A0C5-9C1F138AF1AE}" srcOrd="0" destOrd="2" presId="urn:microsoft.com/office/officeart/2005/8/layout/vList6"/>
    <dgm:cxn modelId="{08DE54CD-9407-47B8-8BDB-EBCE5B4D9AAD}" type="presOf" srcId="{1A14AD64-3984-4490-B87F-CB2605FA1A2D}" destId="{2618070D-CE53-4A1C-9D50-61ACEDFE2DBA}" srcOrd="0" destOrd="0" presId="urn:microsoft.com/office/officeart/2005/8/layout/vList6"/>
    <dgm:cxn modelId="{EE656ED5-B2D1-47AC-ABFB-CE89741B39FC}" srcId="{4A825429-C31C-4B93-870E-9CF0A77B22D4}" destId="{C8AB2FE2-034F-40F5-A36C-27E674ACC0AF}" srcOrd="1" destOrd="0" parTransId="{255C6858-52BD-4D49-811E-A1D5781DE61C}" sibTransId="{0D01B1A8-9AD6-469B-AF32-0BEF7C56C500}"/>
    <dgm:cxn modelId="{5C50ADE8-EB34-4CBB-B219-9C3D9A654F29}" srcId="{1A14AD64-3984-4490-B87F-CB2605FA1A2D}" destId="{115F1EBB-25C4-4883-AAD0-184BE6696B00}" srcOrd="0" destOrd="0" parTransId="{A8E89F4A-4EBD-4224-AF1B-33D71C145939}" sibTransId="{0DBB1B1E-0651-4BF7-83C3-0400E8D1D71D}"/>
    <dgm:cxn modelId="{E6C60FF2-B354-4777-9F73-C9DCF99E88F7}" srcId="{4A825429-C31C-4B93-870E-9CF0A77B22D4}" destId="{6A4D4725-46B3-426B-B0D1-3D8485EFED2C}" srcOrd="0" destOrd="0" parTransId="{7C39AA9A-D564-42D2-86A5-18FEE3EC6460}" sibTransId="{E418B676-7410-463F-B475-8591FF090A3B}"/>
    <dgm:cxn modelId="{53797D0F-E05E-4E4A-8DE2-F3742D05C1C3}" type="presParOf" srcId="{73AB5B45-7FAF-47F9-8660-11CA8E9FA039}" destId="{1C738FD0-C296-42E7-8535-0D177698057D}" srcOrd="0" destOrd="0" presId="urn:microsoft.com/office/officeart/2005/8/layout/vList6"/>
    <dgm:cxn modelId="{876CFE93-9BEB-48D5-91E4-D22EAC888007}" type="presParOf" srcId="{1C738FD0-C296-42E7-8535-0D177698057D}" destId="{2618070D-CE53-4A1C-9D50-61ACEDFE2DBA}" srcOrd="0" destOrd="0" presId="urn:microsoft.com/office/officeart/2005/8/layout/vList6"/>
    <dgm:cxn modelId="{0C7C80BA-11EE-436D-B465-30651D569C75}" type="presParOf" srcId="{1C738FD0-C296-42E7-8535-0D177698057D}" destId="{079FA0D9-B8E3-4E7B-A0C5-9C1F138AF1AE}" srcOrd="1" destOrd="0" presId="urn:microsoft.com/office/officeart/2005/8/layout/vList6"/>
    <dgm:cxn modelId="{977192EE-576E-4301-B0F6-A8101EF4323F}" type="presParOf" srcId="{73AB5B45-7FAF-47F9-8660-11CA8E9FA039}" destId="{71840F22-9B0A-43A7-8880-36686A37C97C}" srcOrd="1" destOrd="0" presId="urn:microsoft.com/office/officeart/2005/8/layout/vList6"/>
    <dgm:cxn modelId="{3A2346F4-B891-4F50-9AB1-E82F0B58813E}" type="presParOf" srcId="{73AB5B45-7FAF-47F9-8660-11CA8E9FA039}" destId="{61D972CA-86C8-4B0C-BCCE-2EC4DABE9572}" srcOrd="2" destOrd="0" presId="urn:microsoft.com/office/officeart/2005/8/layout/vList6"/>
    <dgm:cxn modelId="{94F87C64-EA2E-4EAF-B6D5-56B3A55037BB}" type="presParOf" srcId="{61D972CA-86C8-4B0C-BCCE-2EC4DABE9572}" destId="{DA78D8D8-B66A-470E-98B8-7D5D27B23137}" srcOrd="0" destOrd="0" presId="urn:microsoft.com/office/officeart/2005/8/layout/vList6"/>
    <dgm:cxn modelId="{D225BDC9-1CF2-4D00-A80D-BAACD6E63E64}" type="presParOf" srcId="{61D972CA-86C8-4B0C-BCCE-2EC4DABE9572}" destId="{694233EB-D72D-4280-A78E-CE26D4C80B70}"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2FC787-16E5-476D-BB8A-0F5EC1ACBEEB}" type="doc">
      <dgm:prSet loTypeId="urn:microsoft.com/office/officeart/2005/8/layout/equation2" loCatId="relationship" qsTypeId="urn:microsoft.com/office/officeart/2005/8/quickstyle/simple1" qsCatId="simple" csTypeId="urn:microsoft.com/office/officeart/2005/8/colors/accent1_2" csCatId="accent1" phldr="1"/>
      <dgm:spPr/>
    </dgm:pt>
    <dgm:pt modelId="{E8D279C3-D629-449A-B379-7EF21E62FB2B}">
      <dgm:prSet phldrT="[Text]" custT="1"/>
      <dgm:spPr>
        <a:solidFill>
          <a:schemeClr val="bg1">
            <a:lumMod val="95000"/>
          </a:schemeClr>
        </a:solidFill>
      </dgm:spPr>
      <dgm:t>
        <a:bodyPr/>
        <a:lstStyle/>
        <a:p>
          <a:r>
            <a:rPr lang="en-US" sz="2200" dirty="0">
              <a:solidFill>
                <a:schemeClr val="tx1"/>
              </a:solidFill>
            </a:rPr>
            <a:t>Product Backlog</a:t>
          </a:r>
        </a:p>
      </dgm:t>
    </dgm:pt>
    <dgm:pt modelId="{04EEF7A6-90F7-4689-AFEF-B5CCFDBF3D05}" type="parTrans" cxnId="{6CAE808A-EB0B-4E50-9AB6-318E6BAF6150}">
      <dgm:prSet/>
      <dgm:spPr/>
      <dgm:t>
        <a:bodyPr/>
        <a:lstStyle/>
        <a:p>
          <a:endParaRPr lang="en-US"/>
        </a:p>
      </dgm:t>
    </dgm:pt>
    <dgm:pt modelId="{C0DDC175-3401-4C83-AB2F-D22103E412F1}" type="sibTrans" cxnId="{6CAE808A-EB0B-4E50-9AB6-318E6BAF6150}">
      <dgm:prSet/>
      <dgm:spPr>
        <a:solidFill>
          <a:srgbClr val="00B050"/>
        </a:solidFill>
      </dgm:spPr>
      <dgm:t>
        <a:bodyPr/>
        <a:lstStyle/>
        <a:p>
          <a:endParaRPr lang="en-US">
            <a:solidFill>
              <a:schemeClr val="tx1"/>
            </a:solidFill>
          </a:endParaRPr>
        </a:p>
      </dgm:t>
    </dgm:pt>
    <dgm:pt modelId="{E8EA3155-46ED-4B9C-B56C-E9209EB355C6}">
      <dgm:prSet phldrT="[Text]" custT="1"/>
      <dgm:spPr>
        <a:solidFill>
          <a:schemeClr val="bg1">
            <a:lumMod val="95000"/>
          </a:schemeClr>
        </a:solidFill>
      </dgm:spPr>
      <dgm:t>
        <a:bodyPr/>
        <a:lstStyle/>
        <a:p>
          <a:r>
            <a:rPr lang="en-US" sz="2500" dirty="0">
              <a:solidFill>
                <a:schemeClr val="tx1"/>
              </a:solidFill>
            </a:rPr>
            <a:t>Sprint</a:t>
          </a:r>
        </a:p>
        <a:p>
          <a:r>
            <a:rPr lang="en-US" sz="2500" dirty="0">
              <a:solidFill>
                <a:schemeClr val="tx1"/>
              </a:solidFill>
            </a:rPr>
            <a:t>Backlog</a:t>
          </a:r>
        </a:p>
      </dgm:t>
    </dgm:pt>
    <dgm:pt modelId="{05B4ADC2-37B2-40F6-98BA-6C23D098D370}" type="parTrans" cxnId="{8ED2BD2F-6770-4AF4-80DA-101965303E1F}">
      <dgm:prSet/>
      <dgm:spPr/>
      <dgm:t>
        <a:bodyPr/>
        <a:lstStyle/>
        <a:p>
          <a:endParaRPr lang="en-US"/>
        </a:p>
      </dgm:t>
    </dgm:pt>
    <dgm:pt modelId="{A6BCDC1E-DEBA-4581-8DD9-79E8D48F9FD8}" type="sibTrans" cxnId="{8ED2BD2F-6770-4AF4-80DA-101965303E1F}">
      <dgm:prSet/>
      <dgm:spPr/>
      <dgm:t>
        <a:bodyPr/>
        <a:lstStyle/>
        <a:p>
          <a:endParaRPr lang="en-US"/>
        </a:p>
      </dgm:t>
    </dgm:pt>
    <dgm:pt modelId="{2EC9B888-F87E-4DB7-9910-EAB91E9D49CF}" type="pres">
      <dgm:prSet presAssocID="{B52FC787-16E5-476D-BB8A-0F5EC1ACBEEB}" presName="Name0" presStyleCnt="0">
        <dgm:presLayoutVars>
          <dgm:dir/>
          <dgm:resizeHandles val="exact"/>
        </dgm:presLayoutVars>
      </dgm:prSet>
      <dgm:spPr/>
    </dgm:pt>
    <dgm:pt modelId="{B2ABA9EA-F852-43EA-A883-82AD3F5C588C}" type="pres">
      <dgm:prSet presAssocID="{B52FC787-16E5-476D-BB8A-0F5EC1ACBEEB}" presName="vNodes" presStyleCnt="0"/>
      <dgm:spPr/>
    </dgm:pt>
    <dgm:pt modelId="{67B732D2-2624-4A10-BBE6-103A81E32CB6}" type="pres">
      <dgm:prSet presAssocID="{E8D279C3-D629-449A-B379-7EF21E62FB2B}" presName="node" presStyleLbl="node1" presStyleIdx="0" presStyleCnt="2" custScaleX="89436" custScaleY="60557" custLinFactNeighborX="-1032" custLinFactNeighborY="344">
        <dgm:presLayoutVars>
          <dgm:bulletEnabled val="1"/>
        </dgm:presLayoutVars>
      </dgm:prSet>
      <dgm:spPr/>
    </dgm:pt>
    <dgm:pt modelId="{53D0F70F-ADAE-4C2A-AE8D-43AAD7755BA2}" type="pres">
      <dgm:prSet presAssocID="{B52FC787-16E5-476D-BB8A-0F5EC1ACBEEB}" presName="sibTransLast" presStyleLbl="sibTrans2D1" presStyleIdx="0" presStyleCnt="1"/>
      <dgm:spPr/>
    </dgm:pt>
    <dgm:pt modelId="{7B61AF38-E325-47A9-BD07-4B33D9E440AA}" type="pres">
      <dgm:prSet presAssocID="{B52FC787-16E5-476D-BB8A-0F5EC1ACBEEB}" presName="connectorText" presStyleLbl="sibTrans2D1" presStyleIdx="0" presStyleCnt="1"/>
      <dgm:spPr/>
    </dgm:pt>
    <dgm:pt modelId="{1861524D-C081-40E0-979A-0EFB9897B442}" type="pres">
      <dgm:prSet presAssocID="{B52FC787-16E5-476D-BB8A-0F5EC1ACBEEB}" presName="lastNode" presStyleLbl="node1" presStyleIdx="1" presStyleCnt="2" custScaleX="53906" custScaleY="36563">
        <dgm:presLayoutVars>
          <dgm:bulletEnabled val="1"/>
        </dgm:presLayoutVars>
      </dgm:prSet>
      <dgm:spPr/>
    </dgm:pt>
  </dgm:ptLst>
  <dgm:cxnLst>
    <dgm:cxn modelId="{8ED2BD2F-6770-4AF4-80DA-101965303E1F}" srcId="{B52FC787-16E5-476D-BB8A-0F5EC1ACBEEB}" destId="{E8EA3155-46ED-4B9C-B56C-E9209EB355C6}" srcOrd="1" destOrd="0" parTransId="{05B4ADC2-37B2-40F6-98BA-6C23D098D370}" sibTransId="{A6BCDC1E-DEBA-4581-8DD9-79E8D48F9FD8}"/>
    <dgm:cxn modelId="{6C2FC046-5AC0-4A66-BF1E-A89E68963900}" type="presOf" srcId="{E8EA3155-46ED-4B9C-B56C-E9209EB355C6}" destId="{1861524D-C081-40E0-979A-0EFB9897B442}" srcOrd="0" destOrd="0" presId="urn:microsoft.com/office/officeart/2005/8/layout/equation2"/>
    <dgm:cxn modelId="{B771D970-3E4C-4898-8B53-FE540F420E9B}" type="presOf" srcId="{B52FC787-16E5-476D-BB8A-0F5EC1ACBEEB}" destId="{2EC9B888-F87E-4DB7-9910-EAB91E9D49CF}" srcOrd="0" destOrd="0" presId="urn:microsoft.com/office/officeart/2005/8/layout/equation2"/>
    <dgm:cxn modelId="{6CAE808A-EB0B-4E50-9AB6-318E6BAF6150}" srcId="{B52FC787-16E5-476D-BB8A-0F5EC1ACBEEB}" destId="{E8D279C3-D629-449A-B379-7EF21E62FB2B}" srcOrd="0" destOrd="0" parTransId="{04EEF7A6-90F7-4689-AFEF-B5CCFDBF3D05}" sibTransId="{C0DDC175-3401-4C83-AB2F-D22103E412F1}"/>
    <dgm:cxn modelId="{0711ED97-39FD-4E84-8D0F-2FA1B8901EE6}" type="presOf" srcId="{C0DDC175-3401-4C83-AB2F-D22103E412F1}" destId="{53D0F70F-ADAE-4C2A-AE8D-43AAD7755BA2}" srcOrd="0" destOrd="0" presId="urn:microsoft.com/office/officeart/2005/8/layout/equation2"/>
    <dgm:cxn modelId="{A2A7E7BC-1BFD-403C-9C70-92FA1CBCF796}" type="presOf" srcId="{C0DDC175-3401-4C83-AB2F-D22103E412F1}" destId="{7B61AF38-E325-47A9-BD07-4B33D9E440AA}" srcOrd="1" destOrd="0" presId="urn:microsoft.com/office/officeart/2005/8/layout/equation2"/>
    <dgm:cxn modelId="{63160BFA-D52C-4153-9F48-39B18AD9C3BE}" type="presOf" srcId="{E8D279C3-D629-449A-B379-7EF21E62FB2B}" destId="{67B732D2-2624-4A10-BBE6-103A81E32CB6}" srcOrd="0" destOrd="0" presId="urn:microsoft.com/office/officeart/2005/8/layout/equation2"/>
    <dgm:cxn modelId="{880047BD-CF6F-4032-B1BD-7664844BB989}" type="presParOf" srcId="{2EC9B888-F87E-4DB7-9910-EAB91E9D49CF}" destId="{B2ABA9EA-F852-43EA-A883-82AD3F5C588C}" srcOrd="0" destOrd="0" presId="urn:microsoft.com/office/officeart/2005/8/layout/equation2"/>
    <dgm:cxn modelId="{4CA01073-9204-4D17-8546-BEADA6305364}" type="presParOf" srcId="{B2ABA9EA-F852-43EA-A883-82AD3F5C588C}" destId="{67B732D2-2624-4A10-BBE6-103A81E32CB6}" srcOrd="0" destOrd="0" presId="urn:microsoft.com/office/officeart/2005/8/layout/equation2"/>
    <dgm:cxn modelId="{835C59D6-45D1-4D1B-87B1-4A2DBA9E7FC3}" type="presParOf" srcId="{2EC9B888-F87E-4DB7-9910-EAB91E9D49CF}" destId="{53D0F70F-ADAE-4C2A-AE8D-43AAD7755BA2}" srcOrd="1" destOrd="0" presId="urn:microsoft.com/office/officeart/2005/8/layout/equation2"/>
    <dgm:cxn modelId="{A93A78B3-AB1F-470A-BB2C-6362EFA91B12}" type="presParOf" srcId="{53D0F70F-ADAE-4C2A-AE8D-43AAD7755BA2}" destId="{7B61AF38-E325-47A9-BD07-4B33D9E440AA}" srcOrd="0" destOrd="0" presId="urn:microsoft.com/office/officeart/2005/8/layout/equation2"/>
    <dgm:cxn modelId="{BAC4C9AC-6FEB-479C-BD79-776E63B2E405}" type="presParOf" srcId="{2EC9B888-F87E-4DB7-9910-EAB91E9D49CF}" destId="{1861524D-C081-40E0-979A-0EFB9897B442}" srcOrd="2" destOrd="0" presId="urn:microsoft.com/office/officeart/2005/8/layout/equati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9E64B43-8ED3-42D5-AF09-F176BFD5DF78}" type="doc">
      <dgm:prSet loTypeId="urn:microsoft.com/office/officeart/2008/layout/VerticalCurvedList" loCatId="list" qsTypeId="urn:microsoft.com/office/officeart/2005/8/quickstyle/simple1" qsCatId="simple" csTypeId="urn:microsoft.com/office/officeart/2005/8/colors/accent1_2" csCatId="accent1" phldr="1"/>
      <dgm:spPr/>
    </dgm:pt>
    <dgm:pt modelId="{2D710F72-BBB2-4CCE-93BF-4DD17455F345}">
      <dgm:prSet phldrT="[Text]"/>
      <dgm:spPr>
        <a:solidFill>
          <a:schemeClr val="bg2">
            <a:lumMod val="50000"/>
          </a:schemeClr>
        </a:solidFill>
      </dgm:spPr>
      <dgm:t>
        <a:bodyPr/>
        <a:lstStyle/>
        <a:p>
          <a:pPr>
            <a:buAutoNum type="arabicPeriod"/>
          </a:pPr>
          <a:r>
            <a:rPr lang="en-US" dirty="0">
              <a:solidFill>
                <a:schemeClr val="tx1"/>
              </a:solidFill>
            </a:rPr>
            <a:t>DAILY STAND UP</a:t>
          </a:r>
          <a:endParaRPr lang="en-US" dirty="0"/>
        </a:p>
      </dgm:t>
    </dgm:pt>
    <dgm:pt modelId="{1AF62803-1CD4-4181-82EE-CC551F027B2C}" type="parTrans" cxnId="{3D87CD69-9B69-421A-A3CC-47D9E1937611}">
      <dgm:prSet/>
      <dgm:spPr/>
      <dgm:t>
        <a:bodyPr/>
        <a:lstStyle/>
        <a:p>
          <a:endParaRPr lang="en-US"/>
        </a:p>
      </dgm:t>
    </dgm:pt>
    <dgm:pt modelId="{604D00E9-5609-4FAC-BFFF-60E67C1B6398}" type="sibTrans" cxnId="{3D87CD69-9B69-421A-A3CC-47D9E1937611}">
      <dgm:prSet/>
      <dgm:spPr/>
      <dgm:t>
        <a:bodyPr/>
        <a:lstStyle/>
        <a:p>
          <a:endParaRPr lang="en-US"/>
        </a:p>
      </dgm:t>
    </dgm:pt>
    <dgm:pt modelId="{984C6887-4389-45DD-89A5-4D74926AB048}">
      <dgm:prSet phldrT="[Text]"/>
      <dgm:spPr>
        <a:solidFill>
          <a:schemeClr val="bg2">
            <a:lumMod val="50000"/>
          </a:schemeClr>
        </a:solidFill>
      </dgm:spPr>
      <dgm:t>
        <a:bodyPr/>
        <a:lstStyle/>
        <a:p>
          <a:pPr>
            <a:buAutoNum type="arabicPeriod"/>
          </a:pPr>
          <a:r>
            <a:rPr lang="en-US" dirty="0">
              <a:solidFill>
                <a:schemeClr val="tx1"/>
              </a:solidFill>
            </a:rPr>
            <a:t>QA STATUS MEETING (ONLY FOR QA)</a:t>
          </a:r>
          <a:endParaRPr lang="en-US" dirty="0"/>
        </a:p>
      </dgm:t>
    </dgm:pt>
    <dgm:pt modelId="{B9871DF1-4732-48DA-A536-9476E31D5E4F}" type="parTrans" cxnId="{3E99E0B9-6F60-4B63-8B97-CA24324F4D6A}">
      <dgm:prSet/>
      <dgm:spPr/>
      <dgm:t>
        <a:bodyPr/>
        <a:lstStyle/>
        <a:p>
          <a:endParaRPr lang="en-US"/>
        </a:p>
      </dgm:t>
    </dgm:pt>
    <dgm:pt modelId="{800E6B05-3238-43E9-9811-F7F70F3375AD}" type="sibTrans" cxnId="{3E99E0B9-6F60-4B63-8B97-CA24324F4D6A}">
      <dgm:prSet/>
      <dgm:spPr/>
      <dgm:t>
        <a:bodyPr/>
        <a:lstStyle/>
        <a:p>
          <a:endParaRPr lang="en-US"/>
        </a:p>
      </dgm:t>
    </dgm:pt>
    <dgm:pt modelId="{A969B6D4-0028-4ABC-B092-AD1FB0BFE7FD}">
      <dgm:prSet phldrT="[Text]"/>
      <dgm:spPr>
        <a:solidFill>
          <a:schemeClr val="bg2">
            <a:lumMod val="50000"/>
          </a:schemeClr>
        </a:solidFill>
      </dgm:spPr>
      <dgm:t>
        <a:bodyPr/>
        <a:lstStyle/>
        <a:p>
          <a:pPr>
            <a:buAutoNum type="arabicPeriod"/>
          </a:pPr>
          <a:r>
            <a:rPr lang="en-US" dirty="0">
              <a:solidFill>
                <a:schemeClr val="tx1"/>
              </a:solidFill>
            </a:rPr>
            <a:t>MID SPRINT REVIEW MEETING (SCRUM TEAM)</a:t>
          </a:r>
          <a:endParaRPr lang="en-US" dirty="0"/>
        </a:p>
      </dgm:t>
    </dgm:pt>
    <dgm:pt modelId="{5F97C417-261B-4046-A275-307C2B60A9D6}" type="parTrans" cxnId="{BFFCF661-5CC8-4C5B-844E-753DDF07BF73}">
      <dgm:prSet/>
      <dgm:spPr/>
      <dgm:t>
        <a:bodyPr/>
        <a:lstStyle/>
        <a:p>
          <a:endParaRPr lang="en-US"/>
        </a:p>
      </dgm:t>
    </dgm:pt>
    <dgm:pt modelId="{D3F20F05-40B6-4643-9472-1227B99DEAC7}" type="sibTrans" cxnId="{BFFCF661-5CC8-4C5B-844E-753DDF07BF73}">
      <dgm:prSet/>
      <dgm:spPr/>
      <dgm:t>
        <a:bodyPr/>
        <a:lstStyle/>
        <a:p>
          <a:endParaRPr lang="en-US"/>
        </a:p>
      </dgm:t>
    </dgm:pt>
    <dgm:pt modelId="{E4CF4CF1-384C-4906-9CF9-5FE0B550E72A}">
      <dgm:prSet phldrT="[Text]"/>
      <dgm:spPr>
        <a:solidFill>
          <a:schemeClr val="bg2">
            <a:lumMod val="50000"/>
          </a:schemeClr>
        </a:solidFill>
      </dgm:spPr>
      <dgm:t>
        <a:bodyPr/>
        <a:lstStyle/>
        <a:p>
          <a:pPr>
            <a:buAutoNum type="arabicPeriod"/>
          </a:pPr>
          <a:r>
            <a:rPr lang="en-US" dirty="0">
              <a:solidFill>
                <a:schemeClr val="tx1"/>
              </a:solidFill>
            </a:rPr>
            <a:t>QUARTERLY MEETING ( IT DEPARTMENT )</a:t>
          </a:r>
          <a:endParaRPr lang="en-US" dirty="0"/>
        </a:p>
      </dgm:t>
    </dgm:pt>
    <dgm:pt modelId="{0D4B5387-2EAC-4A20-A9BF-FD65F9925251}" type="parTrans" cxnId="{FAF945CA-EAD3-44D3-8B70-8C7AE01CEA00}">
      <dgm:prSet/>
      <dgm:spPr/>
      <dgm:t>
        <a:bodyPr/>
        <a:lstStyle/>
        <a:p>
          <a:endParaRPr lang="en-US"/>
        </a:p>
      </dgm:t>
    </dgm:pt>
    <dgm:pt modelId="{F3CA12A2-171D-4C22-AD10-CAE3FE769A7B}" type="sibTrans" cxnId="{FAF945CA-EAD3-44D3-8B70-8C7AE01CEA00}">
      <dgm:prSet/>
      <dgm:spPr/>
      <dgm:t>
        <a:bodyPr/>
        <a:lstStyle/>
        <a:p>
          <a:endParaRPr lang="en-US"/>
        </a:p>
      </dgm:t>
    </dgm:pt>
    <dgm:pt modelId="{A9C46193-A14D-407D-9F87-80BAE3A3C021}">
      <dgm:prSet phldrT="[Text]"/>
      <dgm:spPr>
        <a:solidFill>
          <a:schemeClr val="bg2">
            <a:lumMod val="50000"/>
          </a:schemeClr>
        </a:solidFill>
      </dgm:spPr>
      <dgm:t>
        <a:bodyPr/>
        <a:lstStyle/>
        <a:p>
          <a:pPr>
            <a:buAutoNum type="arabicPeriod"/>
          </a:pPr>
          <a:r>
            <a:rPr lang="en-US" dirty="0">
              <a:solidFill>
                <a:schemeClr val="tx1"/>
              </a:solidFill>
            </a:rPr>
            <a:t>CATCH UP MEETING (OFF SHORE TEAM)</a:t>
          </a:r>
          <a:endParaRPr lang="en-US" dirty="0"/>
        </a:p>
      </dgm:t>
    </dgm:pt>
    <dgm:pt modelId="{9D61F36D-877E-48C9-8F9C-FC1A4579B645}" type="parTrans" cxnId="{E6B489DF-2671-41FF-ACBF-D9436F0D405E}">
      <dgm:prSet/>
      <dgm:spPr/>
      <dgm:t>
        <a:bodyPr/>
        <a:lstStyle/>
        <a:p>
          <a:endParaRPr lang="en-US"/>
        </a:p>
      </dgm:t>
    </dgm:pt>
    <dgm:pt modelId="{3C12CB25-DCC7-493D-88F5-A23750D61434}" type="sibTrans" cxnId="{E6B489DF-2671-41FF-ACBF-D9436F0D405E}">
      <dgm:prSet/>
      <dgm:spPr/>
      <dgm:t>
        <a:bodyPr/>
        <a:lstStyle/>
        <a:p>
          <a:endParaRPr lang="en-US"/>
        </a:p>
      </dgm:t>
    </dgm:pt>
    <dgm:pt modelId="{710E2A1B-576A-473B-9A3E-769E47866A07}">
      <dgm:prSet phldrT="[Text]"/>
      <dgm:spPr>
        <a:solidFill>
          <a:schemeClr val="bg2">
            <a:lumMod val="50000"/>
          </a:schemeClr>
        </a:solidFill>
      </dgm:spPr>
      <dgm:t>
        <a:bodyPr/>
        <a:lstStyle/>
        <a:p>
          <a:pPr>
            <a:buAutoNum type="arabicPeriod"/>
          </a:pPr>
          <a:r>
            <a:rPr lang="en-US" dirty="0">
              <a:solidFill>
                <a:schemeClr val="tx1"/>
              </a:solidFill>
            </a:rPr>
            <a:t>LUNCH &amp; LEARN</a:t>
          </a:r>
          <a:endParaRPr lang="en-US" dirty="0"/>
        </a:p>
      </dgm:t>
    </dgm:pt>
    <dgm:pt modelId="{03EA977F-20DC-4BB7-974A-9FEFC8531057}" type="parTrans" cxnId="{F9563017-80EB-4065-8BA1-BA0E19D18333}">
      <dgm:prSet/>
      <dgm:spPr/>
      <dgm:t>
        <a:bodyPr/>
        <a:lstStyle/>
        <a:p>
          <a:endParaRPr lang="en-US"/>
        </a:p>
      </dgm:t>
    </dgm:pt>
    <dgm:pt modelId="{3B9B374F-B4FE-4FA1-B01A-50BD6E31CF78}" type="sibTrans" cxnId="{F9563017-80EB-4065-8BA1-BA0E19D18333}">
      <dgm:prSet/>
      <dgm:spPr/>
      <dgm:t>
        <a:bodyPr/>
        <a:lstStyle/>
        <a:p>
          <a:endParaRPr lang="en-US"/>
        </a:p>
      </dgm:t>
    </dgm:pt>
    <dgm:pt modelId="{6CDF518C-9F68-4F3C-B705-2A1539FC230E}" type="pres">
      <dgm:prSet presAssocID="{29E64B43-8ED3-42D5-AF09-F176BFD5DF78}" presName="Name0" presStyleCnt="0">
        <dgm:presLayoutVars>
          <dgm:chMax val="7"/>
          <dgm:chPref val="7"/>
          <dgm:dir/>
        </dgm:presLayoutVars>
      </dgm:prSet>
      <dgm:spPr/>
    </dgm:pt>
    <dgm:pt modelId="{6A201700-FE46-42C3-BE19-FBF960A601F6}" type="pres">
      <dgm:prSet presAssocID="{29E64B43-8ED3-42D5-AF09-F176BFD5DF78}" presName="Name1" presStyleCnt="0"/>
      <dgm:spPr/>
    </dgm:pt>
    <dgm:pt modelId="{1F9F4D73-B9DF-4720-A5C2-EB334886B67B}" type="pres">
      <dgm:prSet presAssocID="{29E64B43-8ED3-42D5-AF09-F176BFD5DF78}" presName="cycle" presStyleCnt="0"/>
      <dgm:spPr/>
    </dgm:pt>
    <dgm:pt modelId="{3D9272FC-6E72-4C7B-9BEF-8FA0C892F71F}" type="pres">
      <dgm:prSet presAssocID="{29E64B43-8ED3-42D5-AF09-F176BFD5DF78}" presName="srcNode" presStyleLbl="node1" presStyleIdx="0" presStyleCnt="6"/>
      <dgm:spPr/>
    </dgm:pt>
    <dgm:pt modelId="{1C44F913-DDC6-45EE-9023-62966498AD68}" type="pres">
      <dgm:prSet presAssocID="{29E64B43-8ED3-42D5-AF09-F176BFD5DF78}" presName="conn" presStyleLbl="parChTrans1D2" presStyleIdx="0" presStyleCnt="1"/>
      <dgm:spPr/>
    </dgm:pt>
    <dgm:pt modelId="{A129F97D-13C2-4469-9896-9BA340615309}" type="pres">
      <dgm:prSet presAssocID="{29E64B43-8ED3-42D5-AF09-F176BFD5DF78}" presName="extraNode" presStyleLbl="node1" presStyleIdx="0" presStyleCnt="6"/>
      <dgm:spPr/>
    </dgm:pt>
    <dgm:pt modelId="{641C3E26-9399-465E-B645-3EB9D66AF5D2}" type="pres">
      <dgm:prSet presAssocID="{29E64B43-8ED3-42D5-AF09-F176BFD5DF78}" presName="dstNode" presStyleLbl="node1" presStyleIdx="0" presStyleCnt="6"/>
      <dgm:spPr/>
    </dgm:pt>
    <dgm:pt modelId="{F9E4186B-F7C4-4265-B9FA-5305A86FD483}" type="pres">
      <dgm:prSet presAssocID="{2D710F72-BBB2-4CCE-93BF-4DD17455F345}" presName="text_1" presStyleLbl="node1" presStyleIdx="0" presStyleCnt="6">
        <dgm:presLayoutVars>
          <dgm:bulletEnabled val="1"/>
        </dgm:presLayoutVars>
      </dgm:prSet>
      <dgm:spPr/>
    </dgm:pt>
    <dgm:pt modelId="{80C16B30-EB07-46AF-BF09-C8212B803A6D}" type="pres">
      <dgm:prSet presAssocID="{2D710F72-BBB2-4CCE-93BF-4DD17455F345}" presName="accent_1" presStyleCnt="0"/>
      <dgm:spPr/>
    </dgm:pt>
    <dgm:pt modelId="{BF4F6216-40D7-438B-9EE1-5374F784C618}" type="pres">
      <dgm:prSet presAssocID="{2D710F72-BBB2-4CCE-93BF-4DD17455F345}" presName="accentRepeatNode" presStyleLbl="solidFgAcc1" presStyleIdx="0" presStyleCnt="6"/>
      <dgm:spPr/>
    </dgm:pt>
    <dgm:pt modelId="{284ABEDB-F0B9-48D0-B8B2-44917A7D8384}" type="pres">
      <dgm:prSet presAssocID="{984C6887-4389-45DD-89A5-4D74926AB048}" presName="text_2" presStyleLbl="node1" presStyleIdx="1" presStyleCnt="6" custLinFactNeighborX="-373" custLinFactNeighborY="1556">
        <dgm:presLayoutVars>
          <dgm:bulletEnabled val="1"/>
        </dgm:presLayoutVars>
      </dgm:prSet>
      <dgm:spPr/>
    </dgm:pt>
    <dgm:pt modelId="{1F9B5222-1C6C-4D2C-A145-A758770B3ED6}" type="pres">
      <dgm:prSet presAssocID="{984C6887-4389-45DD-89A5-4D74926AB048}" presName="accent_2" presStyleCnt="0"/>
      <dgm:spPr/>
    </dgm:pt>
    <dgm:pt modelId="{BFED7BA5-6A61-4722-A9A7-A3C83EBCD819}" type="pres">
      <dgm:prSet presAssocID="{984C6887-4389-45DD-89A5-4D74926AB048}" presName="accentRepeatNode" presStyleLbl="solidFgAcc1" presStyleIdx="1" presStyleCnt="6"/>
      <dgm:spPr/>
    </dgm:pt>
    <dgm:pt modelId="{6E11F381-5A19-46E0-A031-4E5A6EE605CB}" type="pres">
      <dgm:prSet presAssocID="{A969B6D4-0028-4ABC-B092-AD1FB0BFE7FD}" presName="text_3" presStyleLbl="node1" presStyleIdx="2" presStyleCnt="6">
        <dgm:presLayoutVars>
          <dgm:bulletEnabled val="1"/>
        </dgm:presLayoutVars>
      </dgm:prSet>
      <dgm:spPr/>
    </dgm:pt>
    <dgm:pt modelId="{DF562094-98D5-46BD-BC56-38F2B652330F}" type="pres">
      <dgm:prSet presAssocID="{A969B6D4-0028-4ABC-B092-AD1FB0BFE7FD}" presName="accent_3" presStyleCnt="0"/>
      <dgm:spPr/>
    </dgm:pt>
    <dgm:pt modelId="{B94DE991-CD19-42BB-9411-846E868E3B0A}" type="pres">
      <dgm:prSet presAssocID="{A969B6D4-0028-4ABC-B092-AD1FB0BFE7FD}" presName="accentRepeatNode" presStyleLbl="solidFgAcc1" presStyleIdx="2" presStyleCnt="6"/>
      <dgm:spPr/>
    </dgm:pt>
    <dgm:pt modelId="{CFECA8E7-0422-4B2F-928E-152046A1729A}" type="pres">
      <dgm:prSet presAssocID="{E4CF4CF1-384C-4906-9CF9-5FE0B550E72A}" presName="text_4" presStyleLbl="node1" presStyleIdx="3" presStyleCnt="6">
        <dgm:presLayoutVars>
          <dgm:bulletEnabled val="1"/>
        </dgm:presLayoutVars>
      </dgm:prSet>
      <dgm:spPr/>
    </dgm:pt>
    <dgm:pt modelId="{8C512E3B-C526-416C-92EA-849E2E3C1D61}" type="pres">
      <dgm:prSet presAssocID="{E4CF4CF1-384C-4906-9CF9-5FE0B550E72A}" presName="accent_4" presStyleCnt="0"/>
      <dgm:spPr/>
    </dgm:pt>
    <dgm:pt modelId="{AE527059-2CEB-4219-BF88-227C656E3F98}" type="pres">
      <dgm:prSet presAssocID="{E4CF4CF1-384C-4906-9CF9-5FE0B550E72A}" presName="accentRepeatNode" presStyleLbl="solidFgAcc1" presStyleIdx="3" presStyleCnt="6"/>
      <dgm:spPr/>
    </dgm:pt>
    <dgm:pt modelId="{BDD730C0-F763-47B9-8DDB-8EAA29D7A98A}" type="pres">
      <dgm:prSet presAssocID="{A9C46193-A14D-407D-9F87-80BAE3A3C021}" presName="text_5" presStyleLbl="node1" presStyleIdx="4" presStyleCnt="6">
        <dgm:presLayoutVars>
          <dgm:bulletEnabled val="1"/>
        </dgm:presLayoutVars>
      </dgm:prSet>
      <dgm:spPr/>
    </dgm:pt>
    <dgm:pt modelId="{E7ABA2CE-A4F8-4E0E-BD46-A67BDDA49021}" type="pres">
      <dgm:prSet presAssocID="{A9C46193-A14D-407D-9F87-80BAE3A3C021}" presName="accent_5" presStyleCnt="0"/>
      <dgm:spPr/>
    </dgm:pt>
    <dgm:pt modelId="{82FA2563-E245-494E-A7BE-491BBA0C0512}" type="pres">
      <dgm:prSet presAssocID="{A9C46193-A14D-407D-9F87-80BAE3A3C021}" presName="accentRepeatNode" presStyleLbl="solidFgAcc1" presStyleIdx="4" presStyleCnt="6"/>
      <dgm:spPr/>
    </dgm:pt>
    <dgm:pt modelId="{70AE1966-07A3-4CB4-ADBF-DAF7F1E4A6B6}" type="pres">
      <dgm:prSet presAssocID="{710E2A1B-576A-473B-9A3E-769E47866A07}" presName="text_6" presStyleLbl="node1" presStyleIdx="5" presStyleCnt="6">
        <dgm:presLayoutVars>
          <dgm:bulletEnabled val="1"/>
        </dgm:presLayoutVars>
      </dgm:prSet>
      <dgm:spPr/>
    </dgm:pt>
    <dgm:pt modelId="{31BC75DF-5A02-4D45-8DC4-965DE6F361C2}" type="pres">
      <dgm:prSet presAssocID="{710E2A1B-576A-473B-9A3E-769E47866A07}" presName="accent_6" presStyleCnt="0"/>
      <dgm:spPr/>
    </dgm:pt>
    <dgm:pt modelId="{61B22D3C-717C-4AE3-AAE5-B5DD7F318DBD}" type="pres">
      <dgm:prSet presAssocID="{710E2A1B-576A-473B-9A3E-769E47866A07}" presName="accentRepeatNode" presStyleLbl="solidFgAcc1" presStyleIdx="5" presStyleCnt="6"/>
      <dgm:spPr/>
    </dgm:pt>
  </dgm:ptLst>
  <dgm:cxnLst>
    <dgm:cxn modelId="{F9563017-80EB-4065-8BA1-BA0E19D18333}" srcId="{29E64B43-8ED3-42D5-AF09-F176BFD5DF78}" destId="{710E2A1B-576A-473B-9A3E-769E47866A07}" srcOrd="5" destOrd="0" parTransId="{03EA977F-20DC-4BB7-974A-9FEFC8531057}" sibTransId="{3B9B374F-B4FE-4FA1-B01A-50BD6E31CF78}"/>
    <dgm:cxn modelId="{BFFCF661-5CC8-4C5B-844E-753DDF07BF73}" srcId="{29E64B43-8ED3-42D5-AF09-F176BFD5DF78}" destId="{A969B6D4-0028-4ABC-B092-AD1FB0BFE7FD}" srcOrd="2" destOrd="0" parTransId="{5F97C417-261B-4046-A275-307C2B60A9D6}" sibTransId="{D3F20F05-40B6-4643-9472-1227B99DEAC7}"/>
    <dgm:cxn modelId="{57940645-11CC-4F2B-B805-65D0C676FF87}" type="presOf" srcId="{604D00E9-5609-4FAC-BFFF-60E67C1B6398}" destId="{1C44F913-DDC6-45EE-9023-62966498AD68}" srcOrd="0" destOrd="0" presId="urn:microsoft.com/office/officeart/2008/layout/VerticalCurvedList"/>
    <dgm:cxn modelId="{7DA8EB47-20F6-4B6C-884A-3869F8DCB24B}" type="presOf" srcId="{29E64B43-8ED3-42D5-AF09-F176BFD5DF78}" destId="{6CDF518C-9F68-4F3C-B705-2A1539FC230E}" srcOrd="0" destOrd="0" presId="urn:microsoft.com/office/officeart/2008/layout/VerticalCurvedList"/>
    <dgm:cxn modelId="{3D87CD69-9B69-421A-A3CC-47D9E1937611}" srcId="{29E64B43-8ED3-42D5-AF09-F176BFD5DF78}" destId="{2D710F72-BBB2-4CCE-93BF-4DD17455F345}" srcOrd="0" destOrd="0" parTransId="{1AF62803-1CD4-4181-82EE-CC551F027B2C}" sibTransId="{604D00E9-5609-4FAC-BFFF-60E67C1B6398}"/>
    <dgm:cxn modelId="{3509F653-F319-4AF8-8549-C8496D136D2F}" type="presOf" srcId="{E4CF4CF1-384C-4906-9CF9-5FE0B550E72A}" destId="{CFECA8E7-0422-4B2F-928E-152046A1729A}" srcOrd="0" destOrd="0" presId="urn:microsoft.com/office/officeart/2008/layout/VerticalCurvedList"/>
    <dgm:cxn modelId="{8A864854-1240-4588-B97A-E8E07BD0B415}" type="presOf" srcId="{2D710F72-BBB2-4CCE-93BF-4DD17455F345}" destId="{F9E4186B-F7C4-4265-B9FA-5305A86FD483}" srcOrd="0" destOrd="0" presId="urn:microsoft.com/office/officeart/2008/layout/VerticalCurvedList"/>
    <dgm:cxn modelId="{D5AEA787-3E1F-43B4-86AB-7E7671B697E7}" type="presOf" srcId="{984C6887-4389-45DD-89A5-4D74926AB048}" destId="{284ABEDB-F0B9-48D0-B8B2-44917A7D8384}" srcOrd="0" destOrd="0" presId="urn:microsoft.com/office/officeart/2008/layout/VerticalCurvedList"/>
    <dgm:cxn modelId="{5696DBAA-6E50-4CC4-9CF5-5FE82B64A42C}" type="presOf" srcId="{A969B6D4-0028-4ABC-B092-AD1FB0BFE7FD}" destId="{6E11F381-5A19-46E0-A031-4E5A6EE605CB}" srcOrd="0" destOrd="0" presId="urn:microsoft.com/office/officeart/2008/layout/VerticalCurvedList"/>
    <dgm:cxn modelId="{3E99E0B9-6F60-4B63-8B97-CA24324F4D6A}" srcId="{29E64B43-8ED3-42D5-AF09-F176BFD5DF78}" destId="{984C6887-4389-45DD-89A5-4D74926AB048}" srcOrd="1" destOrd="0" parTransId="{B9871DF1-4732-48DA-A536-9476E31D5E4F}" sibTransId="{800E6B05-3238-43E9-9811-F7F70F3375AD}"/>
    <dgm:cxn modelId="{77A370C6-4E4F-4709-A5EC-4537FADCBAE0}" type="presOf" srcId="{A9C46193-A14D-407D-9F87-80BAE3A3C021}" destId="{BDD730C0-F763-47B9-8DDB-8EAA29D7A98A}" srcOrd="0" destOrd="0" presId="urn:microsoft.com/office/officeart/2008/layout/VerticalCurvedList"/>
    <dgm:cxn modelId="{FAF945CA-EAD3-44D3-8B70-8C7AE01CEA00}" srcId="{29E64B43-8ED3-42D5-AF09-F176BFD5DF78}" destId="{E4CF4CF1-384C-4906-9CF9-5FE0B550E72A}" srcOrd="3" destOrd="0" parTransId="{0D4B5387-2EAC-4A20-A9BF-FD65F9925251}" sibTransId="{F3CA12A2-171D-4C22-AD10-CAE3FE769A7B}"/>
    <dgm:cxn modelId="{E6B489DF-2671-41FF-ACBF-D9436F0D405E}" srcId="{29E64B43-8ED3-42D5-AF09-F176BFD5DF78}" destId="{A9C46193-A14D-407D-9F87-80BAE3A3C021}" srcOrd="4" destOrd="0" parTransId="{9D61F36D-877E-48C9-8F9C-FC1A4579B645}" sibTransId="{3C12CB25-DCC7-493D-88F5-A23750D61434}"/>
    <dgm:cxn modelId="{9F8503F9-14C7-4EC0-80AD-903500095B5F}" type="presOf" srcId="{710E2A1B-576A-473B-9A3E-769E47866A07}" destId="{70AE1966-07A3-4CB4-ADBF-DAF7F1E4A6B6}" srcOrd="0" destOrd="0" presId="urn:microsoft.com/office/officeart/2008/layout/VerticalCurvedList"/>
    <dgm:cxn modelId="{675C29DE-3774-422C-A460-C2A18C4F3F14}" type="presParOf" srcId="{6CDF518C-9F68-4F3C-B705-2A1539FC230E}" destId="{6A201700-FE46-42C3-BE19-FBF960A601F6}" srcOrd="0" destOrd="0" presId="urn:microsoft.com/office/officeart/2008/layout/VerticalCurvedList"/>
    <dgm:cxn modelId="{1F3A48AF-5C1A-4C95-8AF4-E40BF33D5EB1}" type="presParOf" srcId="{6A201700-FE46-42C3-BE19-FBF960A601F6}" destId="{1F9F4D73-B9DF-4720-A5C2-EB334886B67B}" srcOrd="0" destOrd="0" presId="urn:microsoft.com/office/officeart/2008/layout/VerticalCurvedList"/>
    <dgm:cxn modelId="{24EE8BD5-E68D-42E6-85CC-5E68C484B0E8}" type="presParOf" srcId="{1F9F4D73-B9DF-4720-A5C2-EB334886B67B}" destId="{3D9272FC-6E72-4C7B-9BEF-8FA0C892F71F}" srcOrd="0" destOrd="0" presId="urn:microsoft.com/office/officeart/2008/layout/VerticalCurvedList"/>
    <dgm:cxn modelId="{4FD1C016-15B3-45C8-AB48-440968262D90}" type="presParOf" srcId="{1F9F4D73-B9DF-4720-A5C2-EB334886B67B}" destId="{1C44F913-DDC6-45EE-9023-62966498AD68}" srcOrd="1" destOrd="0" presId="urn:microsoft.com/office/officeart/2008/layout/VerticalCurvedList"/>
    <dgm:cxn modelId="{4F901A2A-F7CB-49BF-9D24-53D1550E153E}" type="presParOf" srcId="{1F9F4D73-B9DF-4720-A5C2-EB334886B67B}" destId="{A129F97D-13C2-4469-9896-9BA340615309}" srcOrd="2" destOrd="0" presId="urn:microsoft.com/office/officeart/2008/layout/VerticalCurvedList"/>
    <dgm:cxn modelId="{DEAA113F-3383-471E-A79C-B5D8E06F2E87}" type="presParOf" srcId="{1F9F4D73-B9DF-4720-A5C2-EB334886B67B}" destId="{641C3E26-9399-465E-B645-3EB9D66AF5D2}" srcOrd="3" destOrd="0" presId="urn:microsoft.com/office/officeart/2008/layout/VerticalCurvedList"/>
    <dgm:cxn modelId="{6E10D72A-E7DD-41AD-A3D7-6CF6C37CD71B}" type="presParOf" srcId="{6A201700-FE46-42C3-BE19-FBF960A601F6}" destId="{F9E4186B-F7C4-4265-B9FA-5305A86FD483}" srcOrd="1" destOrd="0" presId="urn:microsoft.com/office/officeart/2008/layout/VerticalCurvedList"/>
    <dgm:cxn modelId="{550DE7AD-4363-48C3-BF9C-D691E9F81B50}" type="presParOf" srcId="{6A201700-FE46-42C3-BE19-FBF960A601F6}" destId="{80C16B30-EB07-46AF-BF09-C8212B803A6D}" srcOrd="2" destOrd="0" presId="urn:microsoft.com/office/officeart/2008/layout/VerticalCurvedList"/>
    <dgm:cxn modelId="{1B454E36-2FDD-49C2-AD62-400DEF6BD940}" type="presParOf" srcId="{80C16B30-EB07-46AF-BF09-C8212B803A6D}" destId="{BF4F6216-40D7-438B-9EE1-5374F784C618}" srcOrd="0" destOrd="0" presId="urn:microsoft.com/office/officeart/2008/layout/VerticalCurvedList"/>
    <dgm:cxn modelId="{43256BED-4EF9-4684-854C-9A3C0AA3BF87}" type="presParOf" srcId="{6A201700-FE46-42C3-BE19-FBF960A601F6}" destId="{284ABEDB-F0B9-48D0-B8B2-44917A7D8384}" srcOrd="3" destOrd="0" presId="urn:microsoft.com/office/officeart/2008/layout/VerticalCurvedList"/>
    <dgm:cxn modelId="{DF1D2949-A445-439C-AADB-7AB83B6C3B75}" type="presParOf" srcId="{6A201700-FE46-42C3-BE19-FBF960A601F6}" destId="{1F9B5222-1C6C-4D2C-A145-A758770B3ED6}" srcOrd="4" destOrd="0" presId="urn:microsoft.com/office/officeart/2008/layout/VerticalCurvedList"/>
    <dgm:cxn modelId="{C0F86DFE-B34D-41F5-868B-3788FFF827CB}" type="presParOf" srcId="{1F9B5222-1C6C-4D2C-A145-A758770B3ED6}" destId="{BFED7BA5-6A61-4722-A9A7-A3C83EBCD819}" srcOrd="0" destOrd="0" presId="urn:microsoft.com/office/officeart/2008/layout/VerticalCurvedList"/>
    <dgm:cxn modelId="{7EEF6614-FC2C-4FE9-B11B-3F96C9538536}" type="presParOf" srcId="{6A201700-FE46-42C3-BE19-FBF960A601F6}" destId="{6E11F381-5A19-46E0-A031-4E5A6EE605CB}" srcOrd="5" destOrd="0" presId="urn:microsoft.com/office/officeart/2008/layout/VerticalCurvedList"/>
    <dgm:cxn modelId="{C6B4118C-C1DD-4D62-865F-0143D8229BF5}" type="presParOf" srcId="{6A201700-FE46-42C3-BE19-FBF960A601F6}" destId="{DF562094-98D5-46BD-BC56-38F2B652330F}" srcOrd="6" destOrd="0" presId="urn:microsoft.com/office/officeart/2008/layout/VerticalCurvedList"/>
    <dgm:cxn modelId="{62D1BD07-E027-4043-B3D7-857A987C317E}" type="presParOf" srcId="{DF562094-98D5-46BD-BC56-38F2B652330F}" destId="{B94DE991-CD19-42BB-9411-846E868E3B0A}" srcOrd="0" destOrd="0" presId="urn:microsoft.com/office/officeart/2008/layout/VerticalCurvedList"/>
    <dgm:cxn modelId="{D1E56A03-E29C-42F0-AB94-17476F9556B6}" type="presParOf" srcId="{6A201700-FE46-42C3-BE19-FBF960A601F6}" destId="{CFECA8E7-0422-4B2F-928E-152046A1729A}" srcOrd="7" destOrd="0" presId="urn:microsoft.com/office/officeart/2008/layout/VerticalCurvedList"/>
    <dgm:cxn modelId="{686BFCCA-77CF-4250-8455-6DAB8B16E210}" type="presParOf" srcId="{6A201700-FE46-42C3-BE19-FBF960A601F6}" destId="{8C512E3B-C526-416C-92EA-849E2E3C1D61}" srcOrd="8" destOrd="0" presId="urn:microsoft.com/office/officeart/2008/layout/VerticalCurvedList"/>
    <dgm:cxn modelId="{B36EE5E9-8CF7-4C1D-AC6C-A811FC67B19F}" type="presParOf" srcId="{8C512E3B-C526-416C-92EA-849E2E3C1D61}" destId="{AE527059-2CEB-4219-BF88-227C656E3F98}" srcOrd="0" destOrd="0" presId="urn:microsoft.com/office/officeart/2008/layout/VerticalCurvedList"/>
    <dgm:cxn modelId="{0B15A55F-422A-48E5-A9B3-CFD53A4BE3CA}" type="presParOf" srcId="{6A201700-FE46-42C3-BE19-FBF960A601F6}" destId="{BDD730C0-F763-47B9-8DDB-8EAA29D7A98A}" srcOrd="9" destOrd="0" presId="urn:microsoft.com/office/officeart/2008/layout/VerticalCurvedList"/>
    <dgm:cxn modelId="{7B47F15A-1D0A-4628-99D8-E572A83DCBFC}" type="presParOf" srcId="{6A201700-FE46-42C3-BE19-FBF960A601F6}" destId="{E7ABA2CE-A4F8-4E0E-BD46-A67BDDA49021}" srcOrd="10" destOrd="0" presId="urn:microsoft.com/office/officeart/2008/layout/VerticalCurvedList"/>
    <dgm:cxn modelId="{E0DDB9D2-A4FC-4E3E-9950-453803925615}" type="presParOf" srcId="{E7ABA2CE-A4F8-4E0E-BD46-A67BDDA49021}" destId="{82FA2563-E245-494E-A7BE-491BBA0C0512}" srcOrd="0" destOrd="0" presId="urn:microsoft.com/office/officeart/2008/layout/VerticalCurvedList"/>
    <dgm:cxn modelId="{137DB28B-9699-44A8-85F2-661939C70A05}" type="presParOf" srcId="{6A201700-FE46-42C3-BE19-FBF960A601F6}" destId="{70AE1966-07A3-4CB4-ADBF-DAF7F1E4A6B6}" srcOrd="11" destOrd="0" presId="urn:microsoft.com/office/officeart/2008/layout/VerticalCurvedList"/>
    <dgm:cxn modelId="{C887D827-ADE4-43DE-A203-7798E365E578}" type="presParOf" srcId="{6A201700-FE46-42C3-BE19-FBF960A601F6}" destId="{31BC75DF-5A02-4D45-8DC4-965DE6F361C2}" srcOrd="12" destOrd="0" presId="urn:microsoft.com/office/officeart/2008/layout/VerticalCurvedList"/>
    <dgm:cxn modelId="{C9D465ED-DF73-4C07-8F50-E2E5460B84A1}" type="presParOf" srcId="{31BC75DF-5A02-4D45-8DC4-965DE6F361C2}" destId="{61B22D3C-717C-4AE3-AAE5-B5DD7F318DBD}"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A197CA3-7AB8-4677-8EC7-8A3C2693380E}"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E16BA172-687C-4ACC-90F6-257B41D4AD83}">
      <dgm:prSet phldrT="[Text]"/>
      <dgm:spPr>
        <a:solidFill>
          <a:schemeClr val="bg2">
            <a:lumMod val="50000"/>
          </a:schemeClr>
        </a:solidFill>
      </dgm:spPr>
      <dgm:t>
        <a:bodyPr/>
        <a:lstStyle/>
        <a:p>
          <a:r>
            <a:rPr lang="en-US" dirty="0">
              <a:solidFill>
                <a:schemeClr val="tx1"/>
              </a:solidFill>
            </a:rPr>
            <a:t>Reproduce Manually</a:t>
          </a:r>
        </a:p>
      </dgm:t>
    </dgm:pt>
    <dgm:pt modelId="{47FBA45A-86D6-4DE7-86E8-FFC62CAEBE6C}" type="parTrans" cxnId="{6061E3CB-6A90-471C-A9A9-A7E7B9689C46}">
      <dgm:prSet/>
      <dgm:spPr/>
      <dgm:t>
        <a:bodyPr/>
        <a:lstStyle/>
        <a:p>
          <a:endParaRPr lang="en-US"/>
        </a:p>
      </dgm:t>
    </dgm:pt>
    <dgm:pt modelId="{451EDA9D-3443-4826-84E9-915A0571D871}" type="sibTrans" cxnId="{6061E3CB-6A90-471C-A9A9-A7E7B9689C46}">
      <dgm:prSet/>
      <dgm:spPr/>
      <dgm:t>
        <a:bodyPr/>
        <a:lstStyle/>
        <a:p>
          <a:endParaRPr lang="en-US">
            <a:solidFill>
              <a:schemeClr val="tx1"/>
            </a:solidFill>
          </a:endParaRPr>
        </a:p>
      </dgm:t>
    </dgm:pt>
    <dgm:pt modelId="{B81D0B86-3FB2-44BD-8373-4668F74F4E6B}">
      <dgm:prSet phldrT="[Text]"/>
      <dgm:spPr>
        <a:solidFill>
          <a:schemeClr val="bg2">
            <a:lumMod val="50000"/>
          </a:schemeClr>
        </a:solidFill>
      </dgm:spPr>
      <dgm:t>
        <a:bodyPr/>
        <a:lstStyle/>
        <a:p>
          <a:r>
            <a:rPr lang="en-US" dirty="0">
              <a:solidFill>
                <a:schemeClr val="tx1"/>
              </a:solidFill>
            </a:rPr>
            <a:t>Create a Ticket</a:t>
          </a:r>
        </a:p>
      </dgm:t>
    </dgm:pt>
    <dgm:pt modelId="{E7BCE69A-1795-4A4A-A4D6-8F70744C84CE}" type="parTrans" cxnId="{D714429E-22D8-4BE7-A5E0-1FC1F00614EF}">
      <dgm:prSet/>
      <dgm:spPr/>
      <dgm:t>
        <a:bodyPr/>
        <a:lstStyle/>
        <a:p>
          <a:endParaRPr lang="en-US"/>
        </a:p>
      </dgm:t>
    </dgm:pt>
    <dgm:pt modelId="{D3726791-1121-49D1-BE6C-F0C3941871EE}" type="sibTrans" cxnId="{D714429E-22D8-4BE7-A5E0-1FC1F00614EF}">
      <dgm:prSet/>
      <dgm:spPr/>
      <dgm:t>
        <a:bodyPr/>
        <a:lstStyle/>
        <a:p>
          <a:endParaRPr lang="en-US">
            <a:solidFill>
              <a:schemeClr val="tx1"/>
            </a:solidFill>
          </a:endParaRPr>
        </a:p>
      </dgm:t>
    </dgm:pt>
    <dgm:pt modelId="{1B14A15C-2A3B-482D-A6F8-C2D0EA20182B}">
      <dgm:prSet phldrT="[Text]"/>
      <dgm:spPr>
        <a:solidFill>
          <a:schemeClr val="bg2">
            <a:lumMod val="50000"/>
          </a:schemeClr>
        </a:solidFill>
      </dgm:spPr>
      <dgm:t>
        <a:bodyPr/>
        <a:lstStyle/>
        <a:p>
          <a:r>
            <a:rPr lang="en-US" dirty="0">
              <a:solidFill>
                <a:schemeClr val="tx1"/>
              </a:solidFill>
            </a:rPr>
            <a:t>After Developer fixed Re Test</a:t>
          </a:r>
        </a:p>
      </dgm:t>
    </dgm:pt>
    <dgm:pt modelId="{AEAF6DB0-F710-461C-BCE3-7891350049DB}" type="parTrans" cxnId="{DC2AA4C8-1F07-4C85-9D9D-7B92673E28B5}">
      <dgm:prSet/>
      <dgm:spPr/>
      <dgm:t>
        <a:bodyPr/>
        <a:lstStyle/>
        <a:p>
          <a:endParaRPr lang="en-US"/>
        </a:p>
      </dgm:t>
    </dgm:pt>
    <dgm:pt modelId="{74F4F664-2E97-4FBE-AB48-0806DD24CF48}" type="sibTrans" cxnId="{DC2AA4C8-1F07-4C85-9D9D-7B92673E28B5}">
      <dgm:prSet/>
      <dgm:spPr/>
      <dgm:t>
        <a:bodyPr/>
        <a:lstStyle/>
        <a:p>
          <a:endParaRPr lang="en-US">
            <a:solidFill>
              <a:schemeClr val="tx1"/>
            </a:solidFill>
          </a:endParaRPr>
        </a:p>
      </dgm:t>
    </dgm:pt>
    <dgm:pt modelId="{02658918-668E-4020-AE59-4917D8BD7249}">
      <dgm:prSet phldrT="[Text]"/>
      <dgm:spPr>
        <a:solidFill>
          <a:schemeClr val="bg2">
            <a:lumMod val="50000"/>
          </a:schemeClr>
        </a:solidFill>
      </dgm:spPr>
      <dgm:t>
        <a:bodyPr/>
        <a:lstStyle/>
        <a:p>
          <a:r>
            <a:rPr lang="en-US" dirty="0">
              <a:solidFill>
                <a:schemeClr val="tx1"/>
              </a:solidFill>
            </a:rPr>
            <a:t>If Pass Close it, if Fails again assign back to Developer</a:t>
          </a:r>
        </a:p>
      </dgm:t>
    </dgm:pt>
    <dgm:pt modelId="{06F8127A-0F3B-4221-9207-44E531F26C25}" type="parTrans" cxnId="{349FA897-5077-443D-9399-6F15BAB95C95}">
      <dgm:prSet/>
      <dgm:spPr/>
      <dgm:t>
        <a:bodyPr/>
        <a:lstStyle/>
        <a:p>
          <a:endParaRPr lang="en-US"/>
        </a:p>
      </dgm:t>
    </dgm:pt>
    <dgm:pt modelId="{041A6A13-0E91-425D-8198-E44448D2054E}" type="sibTrans" cxnId="{349FA897-5077-443D-9399-6F15BAB95C95}">
      <dgm:prSet/>
      <dgm:spPr/>
      <dgm:t>
        <a:bodyPr/>
        <a:lstStyle/>
        <a:p>
          <a:endParaRPr lang="en-US"/>
        </a:p>
      </dgm:t>
    </dgm:pt>
    <dgm:pt modelId="{BA3F33B2-3BC7-4D54-A552-B688E6FF5C4B}" type="pres">
      <dgm:prSet presAssocID="{6A197CA3-7AB8-4677-8EC7-8A3C2693380E}" presName="outerComposite" presStyleCnt="0">
        <dgm:presLayoutVars>
          <dgm:chMax val="5"/>
          <dgm:dir/>
          <dgm:resizeHandles val="exact"/>
        </dgm:presLayoutVars>
      </dgm:prSet>
      <dgm:spPr/>
    </dgm:pt>
    <dgm:pt modelId="{A0941817-9617-4C21-863E-442D1C4E7B1B}" type="pres">
      <dgm:prSet presAssocID="{6A197CA3-7AB8-4677-8EC7-8A3C2693380E}" presName="dummyMaxCanvas" presStyleCnt="0">
        <dgm:presLayoutVars/>
      </dgm:prSet>
      <dgm:spPr/>
    </dgm:pt>
    <dgm:pt modelId="{72745C1E-EAAA-4E4D-8055-29A47052863F}" type="pres">
      <dgm:prSet presAssocID="{6A197CA3-7AB8-4677-8EC7-8A3C2693380E}" presName="FourNodes_1" presStyleLbl="node1" presStyleIdx="0" presStyleCnt="4">
        <dgm:presLayoutVars>
          <dgm:bulletEnabled val="1"/>
        </dgm:presLayoutVars>
      </dgm:prSet>
      <dgm:spPr/>
    </dgm:pt>
    <dgm:pt modelId="{9A807675-4202-4BF9-B185-9DDAB321DFB7}" type="pres">
      <dgm:prSet presAssocID="{6A197CA3-7AB8-4677-8EC7-8A3C2693380E}" presName="FourNodes_2" presStyleLbl="node1" presStyleIdx="1" presStyleCnt="4">
        <dgm:presLayoutVars>
          <dgm:bulletEnabled val="1"/>
        </dgm:presLayoutVars>
      </dgm:prSet>
      <dgm:spPr/>
    </dgm:pt>
    <dgm:pt modelId="{4F596D6A-9494-4BE2-8098-5C211FCA0C72}" type="pres">
      <dgm:prSet presAssocID="{6A197CA3-7AB8-4677-8EC7-8A3C2693380E}" presName="FourNodes_3" presStyleLbl="node1" presStyleIdx="2" presStyleCnt="4">
        <dgm:presLayoutVars>
          <dgm:bulletEnabled val="1"/>
        </dgm:presLayoutVars>
      </dgm:prSet>
      <dgm:spPr/>
    </dgm:pt>
    <dgm:pt modelId="{792A6E62-8599-4E65-AEC8-911653DC8533}" type="pres">
      <dgm:prSet presAssocID="{6A197CA3-7AB8-4677-8EC7-8A3C2693380E}" presName="FourNodes_4" presStyleLbl="node1" presStyleIdx="3" presStyleCnt="4">
        <dgm:presLayoutVars>
          <dgm:bulletEnabled val="1"/>
        </dgm:presLayoutVars>
      </dgm:prSet>
      <dgm:spPr/>
    </dgm:pt>
    <dgm:pt modelId="{FB7447D6-046D-43C4-A3A3-8A73BB0C89A1}" type="pres">
      <dgm:prSet presAssocID="{6A197CA3-7AB8-4677-8EC7-8A3C2693380E}" presName="FourConn_1-2" presStyleLbl="fgAccFollowNode1" presStyleIdx="0" presStyleCnt="3">
        <dgm:presLayoutVars>
          <dgm:bulletEnabled val="1"/>
        </dgm:presLayoutVars>
      </dgm:prSet>
      <dgm:spPr/>
    </dgm:pt>
    <dgm:pt modelId="{FCB7EC04-B3F7-4623-9829-D341C0A75CB5}" type="pres">
      <dgm:prSet presAssocID="{6A197CA3-7AB8-4677-8EC7-8A3C2693380E}" presName="FourConn_2-3" presStyleLbl="fgAccFollowNode1" presStyleIdx="1" presStyleCnt="3">
        <dgm:presLayoutVars>
          <dgm:bulletEnabled val="1"/>
        </dgm:presLayoutVars>
      </dgm:prSet>
      <dgm:spPr/>
    </dgm:pt>
    <dgm:pt modelId="{7765CD24-2E7D-4D19-A9F1-71C0844B4067}" type="pres">
      <dgm:prSet presAssocID="{6A197CA3-7AB8-4677-8EC7-8A3C2693380E}" presName="FourConn_3-4" presStyleLbl="fgAccFollowNode1" presStyleIdx="2" presStyleCnt="3">
        <dgm:presLayoutVars>
          <dgm:bulletEnabled val="1"/>
        </dgm:presLayoutVars>
      </dgm:prSet>
      <dgm:spPr/>
    </dgm:pt>
    <dgm:pt modelId="{38925E61-674B-4345-85E6-751D42C10405}" type="pres">
      <dgm:prSet presAssocID="{6A197CA3-7AB8-4677-8EC7-8A3C2693380E}" presName="FourNodes_1_text" presStyleLbl="node1" presStyleIdx="3" presStyleCnt="4">
        <dgm:presLayoutVars>
          <dgm:bulletEnabled val="1"/>
        </dgm:presLayoutVars>
      </dgm:prSet>
      <dgm:spPr/>
    </dgm:pt>
    <dgm:pt modelId="{1F1C1677-F198-4144-99DF-1E270845140F}" type="pres">
      <dgm:prSet presAssocID="{6A197CA3-7AB8-4677-8EC7-8A3C2693380E}" presName="FourNodes_2_text" presStyleLbl="node1" presStyleIdx="3" presStyleCnt="4">
        <dgm:presLayoutVars>
          <dgm:bulletEnabled val="1"/>
        </dgm:presLayoutVars>
      </dgm:prSet>
      <dgm:spPr/>
    </dgm:pt>
    <dgm:pt modelId="{7CA76BF8-043D-4FFF-8C70-E66B3FDC904F}" type="pres">
      <dgm:prSet presAssocID="{6A197CA3-7AB8-4677-8EC7-8A3C2693380E}" presName="FourNodes_3_text" presStyleLbl="node1" presStyleIdx="3" presStyleCnt="4">
        <dgm:presLayoutVars>
          <dgm:bulletEnabled val="1"/>
        </dgm:presLayoutVars>
      </dgm:prSet>
      <dgm:spPr/>
    </dgm:pt>
    <dgm:pt modelId="{55E3F1FF-11FA-4F2F-A8BA-DD76BEA30673}" type="pres">
      <dgm:prSet presAssocID="{6A197CA3-7AB8-4677-8EC7-8A3C2693380E}" presName="FourNodes_4_text" presStyleLbl="node1" presStyleIdx="3" presStyleCnt="4">
        <dgm:presLayoutVars>
          <dgm:bulletEnabled val="1"/>
        </dgm:presLayoutVars>
      </dgm:prSet>
      <dgm:spPr/>
    </dgm:pt>
  </dgm:ptLst>
  <dgm:cxnLst>
    <dgm:cxn modelId="{947D5D11-095A-4E5B-A4E3-FC81FF3C2567}" type="presOf" srcId="{6A197CA3-7AB8-4677-8EC7-8A3C2693380E}" destId="{BA3F33B2-3BC7-4D54-A552-B688E6FF5C4B}" srcOrd="0" destOrd="0" presId="urn:microsoft.com/office/officeart/2005/8/layout/vProcess5"/>
    <dgm:cxn modelId="{F34D7A18-BFD3-437A-BE83-3799C80CAE78}" type="presOf" srcId="{D3726791-1121-49D1-BE6C-F0C3941871EE}" destId="{FCB7EC04-B3F7-4623-9829-D341C0A75CB5}" srcOrd="0" destOrd="0" presId="urn:microsoft.com/office/officeart/2005/8/layout/vProcess5"/>
    <dgm:cxn modelId="{9423E925-CE31-462B-9CAF-A8D3DEF72365}" type="presOf" srcId="{02658918-668E-4020-AE59-4917D8BD7249}" destId="{792A6E62-8599-4E65-AEC8-911653DC8533}" srcOrd="0" destOrd="0" presId="urn:microsoft.com/office/officeart/2005/8/layout/vProcess5"/>
    <dgm:cxn modelId="{A1008362-A834-411E-81E8-DAE11BCFFDCF}" type="presOf" srcId="{B81D0B86-3FB2-44BD-8373-4668F74F4E6B}" destId="{9A807675-4202-4BF9-B185-9DDAB321DFB7}" srcOrd="0" destOrd="0" presId="urn:microsoft.com/office/officeart/2005/8/layout/vProcess5"/>
    <dgm:cxn modelId="{CD2EF389-31CF-4C1C-A068-F6360EA49ECD}" type="presOf" srcId="{B81D0B86-3FB2-44BD-8373-4668F74F4E6B}" destId="{1F1C1677-F198-4144-99DF-1E270845140F}" srcOrd="1" destOrd="0" presId="urn:microsoft.com/office/officeart/2005/8/layout/vProcess5"/>
    <dgm:cxn modelId="{2CBE5A8D-7051-4092-8C2C-5BFC4495406D}" type="presOf" srcId="{451EDA9D-3443-4826-84E9-915A0571D871}" destId="{FB7447D6-046D-43C4-A3A3-8A73BB0C89A1}" srcOrd="0" destOrd="0" presId="urn:microsoft.com/office/officeart/2005/8/layout/vProcess5"/>
    <dgm:cxn modelId="{FBD81C92-1824-4C2D-AC10-2A9823FFD2D3}" type="presOf" srcId="{E16BA172-687C-4ACC-90F6-257B41D4AD83}" destId="{72745C1E-EAAA-4E4D-8055-29A47052863F}" srcOrd="0" destOrd="0" presId="urn:microsoft.com/office/officeart/2005/8/layout/vProcess5"/>
    <dgm:cxn modelId="{349FA897-5077-443D-9399-6F15BAB95C95}" srcId="{6A197CA3-7AB8-4677-8EC7-8A3C2693380E}" destId="{02658918-668E-4020-AE59-4917D8BD7249}" srcOrd="3" destOrd="0" parTransId="{06F8127A-0F3B-4221-9207-44E531F26C25}" sibTransId="{041A6A13-0E91-425D-8198-E44448D2054E}"/>
    <dgm:cxn modelId="{D714429E-22D8-4BE7-A5E0-1FC1F00614EF}" srcId="{6A197CA3-7AB8-4677-8EC7-8A3C2693380E}" destId="{B81D0B86-3FB2-44BD-8373-4668F74F4E6B}" srcOrd="1" destOrd="0" parTransId="{E7BCE69A-1795-4A4A-A4D6-8F70744C84CE}" sibTransId="{D3726791-1121-49D1-BE6C-F0C3941871EE}"/>
    <dgm:cxn modelId="{0698BFA3-7188-4BF6-A981-EC36746CCD01}" type="presOf" srcId="{1B14A15C-2A3B-482D-A6F8-C2D0EA20182B}" destId="{4F596D6A-9494-4BE2-8098-5C211FCA0C72}" srcOrd="0" destOrd="0" presId="urn:microsoft.com/office/officeart/2005/8/layout/vProcess5"/>
    <dgm:cxn modelId="{A6D3DFB7-26DC-4F9F-A804-193A6DAB38E8}" type="presOf" srcId="{74F4F664-2E97-4FBE-AB48-0806DD24CF48}" destId="{7765CD24-2E7D-4D19-A9F1-71C0844B4067}" srcOrd="0" destOrd="0" presId="urn:microsoft.com/office/officeart/2005/8/layout/vProcess5"/>
    <dgm:cxn modelId="{DC2AA4C8-1F07-4C85-9D9D-7B92673E28B5}" srcId="{6A197CA3-7AB8-4677-8EC7-8A3C2693380E}" destId="{1B14A15C-2A3B-482D-A6F8-C2D0EA20182B}" srcOrd="2" destOrd="0" parTransId="{AEAF6DB0-F710-461C-BCE3-7891350049DB}" sibTransId="{74F4F664-2E97-4FBE-AB48-0806DD24CF48}"/>
    <dgm:cxn modelId="{B4CC6ACA-7475-492A-B758-570DC6E5CB56}" type="presOf" srcId="{1B14A15C-2A3B-482D-A6F8-C2D0EA20182B}" destId="{7CA76BF8-043D-4FFF-8C70-E66B3FDC904F}" srcOrd="1" destOrd="0" presId="urn:microsoft.com/office/officeart/2005/8/layout/vProcess5"/>
    <dgm:cxn modelId="{6061E3CB-6A90-471C-A9A9-A7E7B9689C46}" srcId="{6A197CA3-7AB8-4677-8EC7-8A3C2693380E}" destId="{E16BA172-687C-4ACC-90F6-257B41D4AD83}" srcOrd="0" destOrd="0" parTransId="{47FBA45A-86D6-4DE7-86E8-FFC62CAEBE6C}" sibTransId="{451EDA9D-3443-4826-84E9-915A0571D871}"/>
    <dgm:cxn modelId="{98A50AD6-E211-48BC-9BDC-A3C42EB0A702}" type="presOf" srcId="{02658918-668E-4020-AE59-4917D8BD7249}" destId="{55E3F1FF-11FA-4F2F-A8BA-DD76BEA30673}" srcOrd="1" destOrd="0" presId="urn:microsoft.com/office/officeart/2005/8/layout/vProcess5"/>
    <dgm:cxn modelId="{24847DDA-033E-4E28-BCFC-138D99038621}" type="presOf" srcId="{E16BA172-687C-4ACC-90F6-257B41D4AD83}" destId="{38925E61-674B-4345-85E6-751D42C10405}" srcOrd="1" destOrd="0" presId="urn:microsoft.com/office/officeart/2005/8/layout/vProcess5"/>
    <dgm:cxn modelId="{FD93C4D8-36E5-4552-BB6B-7BCE23204F8A}" type="presParOf" srcId="{BA3F33B2-3BC7-4D54-A552-B688E6FF5C4B}" destId="{A0941817-9617-4C21-863E-442D1C4E7B1B}" srcOrd="0" destOrd="0" presId="urn:microsoft.com/office/officeart/2005/8/layout/vProcess5"/>
    <dgm:cxn modelId="{85071C6E-0EB2-468C-8ED2-AD81E09585E3}" type="presParOf" srcId="{BA3F33B2-3BC7-4D54-A552-B688E6FF5C4B}" destId="{72745C1E-EAAA-4E4D-8055-29A47052863F}" srcOrd="1" destOrd="0" presId="urn:microsoft.com/office/officeart/2005/8/layout/vProcess5"/>
    <dgm:cxn modelId="{234A42E8-8F16-4877-9FFE-F15FD26DCDA6}" type="presParOf" srcId="{BA3F33B2-3BC7-4D54-A552-B688E6FF5C4B}" destId="{9A807675-4202-4BF9-B185-9DDAB321DFB7}" srcOrd="2" destOrd="0" presId="urn:microsoft.com/office/officeart/2005/8/layout/vProcess5"/>
    <dgm:cxn modelId="{EF08E68A-07A3-4D2F-A7D4-CE51B0F43B9B}" type="presParOf" srcId="{BA3F33B2-3BC7-4D54-A552-B688E6FF5C4B}" destId="{4F596D6A-9494-4BE2-8098-5C211FCA0C72}" srcOrd="3" destOrd="0" presId="urn:microsoft.com/office/officeart/2005/8/layout/vProcess5"/>
    <dgm:cxn modelId="{A1D9E66C-FD7C-4B0E-8AF3-1447E3D03018}" type="presParOf" srcId="{BA3F33B2-3BC7-4D54-A552-B688E6FF5C4B}" destId="{792A6E62-8599-4E65-AEC8-911653DC8533}" srcOrd="4" destOrd="0" presId="urn:microsoft.com/office/officeart/2005/8/layout/vProcess5"/>
    <dgm:cxn modelId="{6B6E8929-1B55-4ABD-827A-EB045D787B34}" type="presParOf" srcId="{BA3F33B2-3BC7-4D54-A552-B688E6FF5C4B}" destId="{FB7447D6-046D-43C4-A3A3-8A73BB0C89A1}" srcOrd="5" destOrd="0" presId="urn:microsoft.com/office/officeart/2005/8/layout/vProcess5"/>
    <dgm:cxn modelId="{84640D79-C863-4C34-B0DA-D7C8E1BC3838}" type="presParOf" srcId="{BA3F33B2-3BC7-4D54-A552-B688E6FF5C4B}" destId="{FCB7EC04-B3F7-4623-9829-D341C0A75CB5}" srcOrd="6" destOrd="0" presId="urn:microsoft.com/office/officeart/2005/8/layout/vProcess5"/>
    <dgm:cxn modelId="{78814299-A915-48DA-953A-CFE6B32AEC8A}" type="presParOf" srcId="{BA3F33B2-3BC7-4D54-A552-B688E6FF5C4B}" destId="{7765CD24-2E7D-4D19-A9F1-71C0844B4067}" srcOrd="7" destOrd="0" presId="urn:microsoft.com/office/officeart/2005/8/layout/vProcess5"/>
    <dgm:cxn modelId="{2535678A-28EE-4910-980D-91692DCD7E2F}" type="presParOf" srcId="{BA3F33B2-3BC7-4D54-A552-B688E6FF5C4B}" destId="{38925E61-674B-4345-85E6-751D42C10405}" srcOrd="8" destOrd="0" presId="urn:microsoft.com/office/officeart/2005/8/layout/vProcess5"/>
    <dgm:cxn modelId="{F42DEDF5-2831-4EB5-8506-484F895E668F}" type="presParOf" srcId="{BA3F33B2-3BC7-4D54-A552-B688E6FF5C4B}" destId="{1F1C1677-F198-4144-99DF-1E270845140F}" srcOrd="9" destOrd="0" presId="urn:microsoft.com/office/officeart/2005/8/layout/vProcess5"/>
    <dgm:cxn modelId="{B96949D5-CB91-4E07-B655-0531D36E5DDE}" type="presParOf" srcId="{BA3F33B2-3BC7-4D54-A552-B688E6FF5C4B}" destId="{7CA76BF8-043D-4FFF-8C70-E66B3FDC904F}" srcOrd="10" destOrd="0" presId="urn:microsoft.com/office/officeart/2005/8/layout/vProcess5"/>
    <dgm:cxn modelId="{B818CA7A-4EDC-4A4A-B4A5-2DC3EE3CF4F0}" type="presParOf" srcId="{BA3F33B2-3BC7-4D54-A552-B688E6FF5C4B}" destId="{55E3F1FF-11FA-4F2F-A8BA-DD76BEA30673}"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39569-1813-4CFE-93DC-0E3AD8F9AF9A}">
      <dsp:nvSpPr>
        <dsp:cNvPr id="0" name=""/>
        <dsp:cNvSpPr/>
      </dsp:nvSpPr>
      <dsp:spPr>
        <a:xfrm>
          <a:off x="5496" y="1324134"/>
          <a:ext cx="2044707" cy="817883"/>
        </a:xfrm>
        <a:prstGeom prst="chevron">
          <a:avLst/>
        </a:prstGeom>
        <a:solidFill>
          <a:schemeClr val="bg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Requirement</a:t>
          </a:r>
          <a:endParaRPr lang="en-US" sz="1700" kern="1200" dirty="0"/>
        </a:p>
      </dsp:txBody>
      <dsp:txXfrm>
        <a:off x="414438" y="1324134"/>
        <a:ext cx="1226824" cy="817883"/>
      </dsp:txXfrm>
    </dsp:sp>
    <dsp:sp modelId="{D68EB2C1-EBAF-4BB6-8A5E-034235423501}">
      <dsp:nvSpPr>
        <dsp:cNvPr id="0" name=""/>
        <dsp:cNvSpPr/>
      </dsp:nvSpPr>
      <dsp:spPr>
        <a:xfrm>
          <a:off x="1845733" y="1324134"/>
          <a:ext cx="2044707" cy="817883"/>
        </a:xfrm>
        <a:prstGeom prst="chevron">
          <a:avLst/>
        </a:prstGeom>
        <a:solidFill>
          <a:schemeClr val="bg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Design</a:t>
          </a:r>
          <a:endParaRPr lang="en-US" sz="1700" kern="1200" dirty="0"/>
        </a:p>
      </dsp:txBody>
      <dsp:txXfrm>
        <a:off x="2254675" y="1324134"/>
        <a:ext cx="1226824" cy="817883"/>
      </dsp:txXfrm>
    </dsp:sp>
    <dsp:sp modelId="{E1633497-E671-48EE-A4E9-0DF65CD7FB06}">
      <dsp:nvSpPr>
        <dsp:cNvPr id="0" name=""/>
        <dsp:cNvSpPr/>
      </dsp:nvSpPr>
      <dsp:spPr>
        <a:xfrm>
          <a:off x="3685970" y="1324134"/>
          <a:ext cx="2044707" cy="817883"/>
        </a:xfrm>
        <a:prstGeom prst="chevron">
          <a:avLst/>
        </a:prstGeom>
        <a:solidFill>
          <a:schemeClr val="bg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Development</a:t>
          </a:r>
          <a:endParaRPr lang="en-US" sz="1700" kern="1200" dirty="0"/>
        </a:p>
      </dsp:txBody>
      <dsp:txXfrm>
        <a:off x="4094912" y="1324134"/>
        <a:ext cx="1226824" cy="817883"/>
      </dsp:txXfrm>
    </dsp:sp>
    <dsp:sp modelId="{354FA40A-C0A7-4DF2-8F12-B9C3639228D2}">
      <dsp:nvSpPr>
        <dsp:cNvPr id="0" name=""/>
        <dsp:cNvSpPr/>
      </dsp:nvSpPr>
      <dsp:spPr>
        <a:xfrm>
          <a:off x="5526207" y="1324134"/>
          <a:ext cx="2044707" cy="817883"/>
        </a:xfrm>
        <a:prstGeom prst="chevron">
          <a:avLst/>
        </a:prstGeom>
        <a:solidFill>
          <a:schemeClr val="bg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Testing</a:t>
          </a:r>
          <a:endParaRPr lang="en-US" sz="1700" kern="1200" dirty="0"/>
        </a:p>
      </dsp:txBody>
      <dsp:txXfrm>
        <a:off x="5935149" y="1324134"/>
        <a:ext cx="1226824" cy="817883"/>
      </dsp:txXfrm>
    </dsp:sp>
    <dsp:sp modelId="{1F9796A9-CF61-4303-9369-3E4AC36D70FD}">
      <dsp:nvSpPr>
        <dsp:cNvPr id="0" name=""/>
        <dsp:cNvSpPr/>
      </dsp:nvSpPr>
      <dsp:spPr>
        <a:xfrm>
          <a:off x="7366444" y="1324134"/>
          <a:ext cx="2044707" cy="817883"/>
        </a:xfrm>
        <a:prstGeom prst="chevron">
          <a:avLst/>
        </a:prstGeom>
        <a:solidFill>
          <a:schemeClr val="bg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a:solidFill>
                <a:schemeClr val="tx1"/>
              </a:solidFill>
            </a:rPr>
            <a:t>Release</a:t>
          </a:r>
          <a:endParaRPr lang="en-US" sz="1700" kern="1200" dirty="0"/>
        </a:p>
      </dsp:txBody>
      <dsp:txXfrm>
        <a:off x="7775386" y="1324134"/>
        <a:ext cx="1226824" cy="817883"/>
      </dsp:txXfrm>
    </dsp:sp>
    <dsp:sp modelId="{34A24D3B-E4D3-406F-BFEA-4EFDF892F247}">
      <dsp:nvSpPr>
        <dsp:cNvPr id="0" name=""/>
        <dsp:cNvSpPr/>
      </dsp:nvSpPr>
      <dsp:spPr>
        <a:xfrm>
          <a:off x="9206681" y="1324134"/>
          <a:ext cx="2044707" cy="817883"/>
        </a:xfrm>
        <a:prstGeom prst="chevron">
          <a:avLst/>
        </a:prstGeom>
        <a:solidFill>
          <a:schemeClr val="bg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009" tIns="22670" rIns="22670" bIns="22670" numCol="1" spcCol="1270" anchor="ctr" anchorCtr="0">
          <a:noAutofit/>
        </a:bodyPr>
        <a:lstStyle/>
        <a:p>
          <a:pPr marL="0" lvl="0" indent="0" algn="ctr" defTabSz="755650">
            <a:lnSpc>
              <a:spcPct val="90000"/>
            </a:lnSpc>
            <a:spcBef>
              <a:spcPct val="0"/>
            </a:spcBef>
            <a:spcAft>
              <a:spcPct val="35000"/>
            </a:spcAft>
            <a:buNone/>
          </a:pPr>
          <a:r>
            <a:rPr lang="en-US" sz="1700" kern="1200" dirty="0">
              <a:solidFill>
                <a:schemeClr val="tx1"/>
              </a:solidFill>
            </a:rPr>
            <a:t>Maintenance</a:t>
          </a:r>
          <a:endParaRPr lang="en-US" sz="1700" kern="1200" dirty="0"/>
        </a:p>
      </dsp:txBody>
      <dsp:txXfrm>
        <a:off x="9615623" y="1324134"/>
        <a:ext cx="1226824" cy="8178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39569-1813-4CFE-93DC-0E3AD8F9AF9A}">
      <dsp:nvSpPr>
        <dsp:cNvPr id="0" name=""/>
        <dsp:cNvSpPr/>
      </dsp:nvSpPr>
      <dsp:spPr>
        <a:xfrm>
          <a:off x="5496" y="1324134"/>
          <a:ext cx="2044707" cy="817883"/>
        </a:xfrm>
        <a:prstGeom prst="chevron">
          <a:avLst/>
        </a:prstGeom>
        <a:solidFill>
          <a:schemeClr val="tx2">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Requirement Study </a:t>
          </a:r>
          <a:endParaRPr lang="en-US" sz="1800" kern="1200" dirty="0"/>
        </a:p>
      </dsp:txBody>
      <dsp:txXfrm>
        <a:off x="414438" y="1324134"/>
        <a:ext cx="1226824" cy="817883"/>
      </dsp:txXfrm>
    </dsp:sp>
    <dsp:sp modelId="{D68EB2C1-EBAF-4BB6-8A5E-034235423501}">
      <dsp:nvSpPr>
        <dsp:cNvPr id="0" name=""/>
        <dsp:cNvSpPr/>
      </dsp:nvSpPr>
      <dsp:spPr>
        <a:xfrm>
          <a:off x="1845733" y="1324134"/>
          <a:ext cx="2044707" cy="817883"/>
        </a:xfrm>
        <a:prstGeom prst="chevron">
          <a:avLst/>
        </a:prstGeom>
        <a:solidFill>
          <a:schemeClr val="tx2">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Test Planning</a:t>
          </a:r>
          <a:endParaRPr lang="en-US" sz="1800" kern="1200" dirty="0"/>
        </a:p>
      </dsp:txBody>
      <dsp:txXfrm>
        <a:off x="2254675" y="1324134"/>
        <a:ext cx="1226824" cy="817883"/>
      </dsp:txXfrm>
    </dsp:sp>
    <dsp:sp modelId="{E1633497-E671-48EE-A4E9-0DF65CD7FB06}">
      <dsp:nvSpPr>
        <dsp:cNvPr id="0" name=""/>
        <dsp:cNvSpPr/>
      </dsp:nvSpPr>
      <dsp:spPr>
        <a:xfrm>
          <a:off x="3685970" y="1324134"/>
          <a:ext cx="2044707" cy="817883"/>
        </a:xfrm>
        <a:prstGeom prst="chevron">
          <a:avLst/>
        </a:prstGeom>
        <a:solidFill>
          <a:schemeClr val="tx2">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Writing Test Cases </a:t>
          </a:r>
          <a:endParaRPr lang="en-US" sz="1800" kern="1200" dirty="0"/>
        </a:p>
      </dsp:txBody>
      <dsp:txXfrm>
        <a:off x="4094912" y="1324134"/>
        <a:ext cx="1226824" cy="817883"/>
      </dsp:txXfrm>
    </dsp:sp>
    <dsp:sp modelId="{354FA40A-C0A7-4DF2-8F12-B9C3639228D2}">
      <dsp:nvSpPr>
        <dsp:cNvPr id="0" name=""/>
        <dsp:cNvSpPr/>
      </dsp:nvSpPr>
      <dsp:spPr>
        <a:xfrm>
          <a:off x="5526207" y="1324134"/>
          <a:ext cx="2044707" cy="817883"/>
        </a:xfrm>
        <a:prstGeom prst="chevron">
          <a:avLst/>
        </a:prstGeom>
        <a:solidFill>
          <a:schemeClr val="tx2">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Review the Test Cases </a:t>
          </a:r>
          <a:endParaRPr lang="en-US" sz="1800" kern="1200" dirty="0"/>
        </a:p>
      </dsp:txBody>
      <dsp:txXfrm>
        <a:off x="5935149" y="1324134"/>
        <a:ext cx="1226824" cy="817883"/>
      </dsp:txXfrm>
    </dsp:sp>
    <dsp:sp modelId="{1F9796A9-CF61-4303-9369-3E4AC36D70FD}">
      <dsp:nvSpPr>
        <dsp:cNvPr id="0" name=""/>
        <dsp:cNvSpPr/>
      </dsp:nvSpPr>
      <dsp:spPr>
        <a:xfrm>
          <a:off x="7366444" y="1324134"/>
          <a:ext cx="2044707" cy="817883"/>
        </a:xfrm>
        <a:prstGeom prst="chevron">
          <a:avLst/>
        </a:prstGeom>
        <a:solidFill>
          <a:schemeClr val="tx2">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Executing the Test Cases </a:t>
          </a:r>
          <a:endParaRPr lang="en-US" sz="1800" kern="1200" dirty="0"/>
        </a:p>
      </dsp:txBody>
      <dsp:txXfrm>
        <a:off x="7775386" y="1324134"/>
        <a:ext cx="1226824" cy="817883"/>
      </dsp:txXfrm>
    </dsp:sp>
    <dsp:sp modelId="{34A24D3B-E4D3-406F-BFEA-4EFDF892F247}">
      <dsp:nvSpPr>
        <dsp:cNvPr id="0" name=""/>
        <dsp:cNvSpPr/>
      </dsp:nvSpPr>
      <dsp:spPr>
        <a:xfrm>
          <a:off x="9206681" y="1324134"/>
          <a:ext cx="2044707" cy="817883"/>
        </a:xfrm>
        <a:prstGeom prst="chevron">
          <a:avLst/>
        </a:prstGeom>
        <a:solidFill>
          <a:schemeClr val="tx2">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solidFill>
                <a:schemeClr val="tx1"/>
              </a:solidFill>
            </a:rPr>
            <a:t>Bug logging and tracking</a:t>
          </a:r>
          <a:endParaRPr lang="en-US" sz="1800" kern="1200" dirty="0"/>
        </a:p>
      </dsp:txBody>
      <dsp:txXfrm>
        <a:off x="9615623" y="1324134"/>
        <a:ext cx="1226824" cy="81788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A63928-8227-41D0-AE89-CFA802A1F1A9}">
      <dsp:nvSpPr>
        <dsp:cNvPr id="0" name=""/>
        <dsp:cNvSpPr/>
      </dsp:nvSpPr>
      <dsp:spPr>
        <a:xfrm>
          <a:off x="0" y="169439"/>
          <a:ext cx="3506844" cy="1402737"/>
        </a:xfrm>
        <a:prstGeom prst="chevron">
          <a:avLst/>
        </a:prstGeom>
        <a:solidFill>
          <a:srgbClr val="00B0F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tx1"/>
              </a:solidFill>
            </a:rPr>
            <a:t>Sprint 14</a:t>
          </a:r>
        </a:p>
      </dsp:txBody>
      <dsp:txXfrm>
        <a:off x="701369" y="169439"/>
        <a:ext cx="2104107" cy="1402737"/>
      </dsp:txXfrm>
    </dsp:sp>
    <dsp:sp modelId="{1A46C256-26D0-4187-B703-236F7FCEB45C}">
      <dsp:nvSpPr>
        <dsp:cNvPr id="0" name=""/>
        <dsp:cNvSpPr/>
      </dsp:nvSpPr>
      <dsp:spPr>
        <a:xfrm>
          <a:off x="3084424" y="262033"/>
          <a:ext cx="2910680" cy="1164272"/>
        </a:xfrm>
        <a:prstGeom prst="chevron">
          <a:avLst/>
        </a:prstGeom>
        <a:solidFill>
          <a:schemeClr val="bg2">
            <a:lumMod val="5000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None/>
          </a:pPr>
          <a:r>
            <a:rPr lang="en-US" sz="2600" kern="1200">
              <a:solidFill>
                <a:schemeClr val="tx1"/>
              </a:solidFill>
            </a:rPr>
            <a:t>Week 1</a:t>
          </a:r>
          <a:endParaRPr lang="en-US" sz="2600" kern="1200" dirty="0">
            <a:solidFill>
              <a:schemeClr val="tx1"/>
            </a:solidFill>
          </a:endParaRPr>
        </a:p>
      </dsp:txBody>
      <dsp:txXfrm>
        <a:off x="3666560" y="262033"/>
        <a:ext cx="1746408" cy="1164272"/>
      </dsp:txXfrm>
    </dsp:sp>
    <dsp:sp modelId="{E6D3E81E-E085-4674-B6CA-429B0D1C073E}">
      <dsp:nvSpPr>
        <dsp:cNvPr id="0" name=""/>
        <dsp:cNvSpPr/>
      </dsp:nvSpPr>
      <dsp:spPr>
        <a:xfrm>
          <a:off x="5587609" y="262033"/>
          <a:ext cx="2910680" cy="1164272"/>
        </a:xfrm>
        <a:prstGeom prst="chevron">
          <a:avLst/>
        </a:prstGeom>
        <a:solidFill>
          <a:schemeClr val="bg2">
            <a:lumMod val="5000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tx1"/>
              </a:solidFill>
            </a:rPr>
            <a:t>Week 2</a:t>
          </a:r>
        </a:p>
      </dsp:txBody>
      <dsp:txXfrm>
        <a:off x="6169745" y="262033"/>
        <a:ext cx="1746408" cy="1164272"/>
      </dsp:txXfrm>
    </dsp:sp>
    <dsp:sp modelId="{9E242B9A-A446-4CE5-ABBB-3569BC5FFD19}">
      <dsp:nvSpPr>
        <dsp:cNvPr id="0" name=""/>
        <dsp:cNvSpPr/>
      </dsp:nvSpPr>
      <dsp:spPr>
        <a:xfrm>
          <a:off x="8064161" y="262033"/>
          <a:ext cx="2910680" cy="1164272"/>
        </a:xfrm>
        <a:prstGeom prst="chevron">
          <a:avLst/>
        </a:prstGeom>
        <a:solidFill>
          <a:schemeClr val="bg2">
            <a:lumMod val="5000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tx1"/>
              </a:solidFill>
            </a:rPr>
            <a:t>Week 3</a:t>
          </a:r>
        </a:p>
      </dsp:txBody>
      <dsp:txXfrm>
        <a:off x="8646297" y="262033"/>
        <a:ext cx="1746408" cy="1164272"/>
      </dsp:txXfrm>
    </dsp:sp>
    <dsp:sp modelId="{00CF4DB1-C3E7-47B0-8255-E1670CE672EC}">
      <dsp:nvSpPr>
        <dsp:cNvPr id="0" name=""/>
        <dsp:cNvSpPr/>
      </dsp:nvSpPr>
      <dsp:spPr>
        <a:xfrm>
          <a:off x="0" y="1768560"/>
          <a:ext cx="3506844" cy="1402737"/>
        </a:xfrm>
        <a:prstGeom prst="chevron">
          <a:avLst/>
        </a:prstGeom>
        <a:solidFill>
          <a:srgbClr val="00B0F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tx1"/>
              </a:solidFill>
            </a:rPr>
            <a:t>Sprint 15</a:t>
          </a:r>
        </a:p>
      </dsp:txBody>
      <dsp:txXfrm>
        <a:off x="701369" y="1768560"/>
        <a:ext cx="2104107" cy="1402737"/>
      </dsp:txXfrm>
    </dsp:sp>
    <dsp:sp modelId="{E1C200BD-78C1-451F-813A-212C601230B0}">
      <dsp:nvSpPr>
        <dsp:cNvPr id="0" name=""/>
        <dsp:cNvSpPr/>
      </dsp:nvSpPr>
      <dsp:spPr>
        <a:xfrm>
          <a:off x="3057790" y="1861154"/>
          <a:ext cx="2910680" cy="1164272"/>
        </a:xfrm>
        <a:prstGeom prst="chevron">
          <a:avLst/>
        </a:prstGeom>
        <a:solidFill>
          <a:schemeClr val="bg2">
            <a:lumMod val="5000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tx1"/>
              </a:solidFill>
            </a:rPr>
            <a:t>Week 1</a:t>
          </a:r>
        </a:p>
      </dsp:txBody>
      <dsp:txXfrm>
        <a:off x="3639926" y="1861154"/>
        <a:ext cx="1746408" cy="1164272"/>
      </dsp:txXfrm>
    </dsp:sp>
    <dsp:sp modelId="{292A4EF1-4898-4CBB-AC59-56F9C9321C8C}">
      <dsp:nvSpPr>
        <dsp:cNvPr id="0" name=""/>
        <dsp:cNvSpPr/>
      </dsp:nvSpPr>
      <dsp:spPr>
        <a:xfrm>
          <a:off x="5560975" y="1861154"/>
          <a:ext cx="2910680" cy="1164272"/>
        </a:xfrm>
        <a:prstGeom prst="chevron">
          <a:avLst/>
        </a:prstGeom>
        <a:solidFill>
          <a:schemeClr val="bg2">
            <a:lumMod val="5000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None/>
          </a:pPr>
          <a:r>
            <a:rPr lang="en-US" sz="2600" kern="1200">
              <a:solidFill>
                <a:schemeClr val="tx1"/>
              </a:solidFill>
            </a:rPr>
            <a:t>Week 2</a:t>
          </a:r>
          <a:endParaRPr lang="en-US" sz="2600" kern="1200" dirty="0">
            <a:solidFill>
              <a:schemeClr val="tx1"/>
            </a:solidFill>
          </a:endParaRPr>
        </a:p>
      </dsp:txBody>
      <dsp:txXfrm>
        <a:off x="6143111" y="1861154"/>
        <a:ext cx="1746408" cy="1164272"/>
      </dsp:txXfrm>
    </dsp:sp>
    <dsp:sp modelId="{F31E59B1-17C6-40DF-913A-8FDB3FF2541A}">
      <dsp:nvSpPr>
        <dsp:cNvPr id="0" name=""/>
        <dsp:cNvSpPr/>
      </dsp:nvSpPr>
      <dsp:spPr>
        <a:xfrm>
          <a:off x="8064161" y="1861154"/>
          <a:ext cx="2910680" cy="1164272"/>
        </a:xfrm>
        <a:prstGeom prst="chevron">
          <a:avLst/>
        </a:prstGeom>
        <a:solidFill>
          <a:schemeClr val="bg2">
            <a:lumMod val="5000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tx1"/>
              </a:solidFill>
            </a:rPr>
            <a:t>Week 3</a:t>
          </a:r>
        </a:p>
      </dsp:txBody>
      <dsp:txXfrm>
        <a:off x="8646297" y="1861154"/>
        <a:ext cx="1746408" cy="1164272"/>
      </dsp:txXfrm>
    </dsp:sp>
    <dsp:sp modelId="{07B010F2-C429-4750-9E5F-73F36FA9A9A1}">
      <dsp:nvSpPr>
        <dsp:cNvPr id="0" name=""/>
        <dsp:cNvSpPr/>
      </dsp:nvSpPr>
      <dsp:spPr>
        <a:xfrm>
          <a:off x="6835" y="3341043"/>
          <a:ext cx="3506844" cy="1402737"/>
        </a:xfrm>
        <a:prstGeom prst="chevron">
          <a:avLst/>
        </a:prstGeom>
        <a:solidFill>
          <a:srgbClr val="00B0F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tx1"/>
              </a:solidFill>
            </a:rPr>
            <a:t>Sprint 16</a:t>
          </a:r>
        </a:p>
      </dsp:txBody>
      <dsp:txXfrm>
        <a:off x="708204" y="3341043"/>
        <a:ext cx="2104107" cy="1402737"/>
      </dsp:txXfrm>
    </dsp:sp>
    <dsp:sp modelId="{31E0994C-C566-4C12-9365-931C348F2B97}">
      <dsp:nvSpPr>
        <dsp:cNvPr id="0" name=""/>
        <dsp:cNvSpPr/>
      </dsp:nvSpPr>
      <dsp:spPr>
        <a:xfrm>
          <a:off x="3057790" y="3460275"/>
          <a:ext cx="2910680" cy="1164272"/>
        </a:xfrm>
        <a:prstGeom prst="chevron">
          <a:avLst/>
        </a:prstGeom>
        <a:solidFill>
          <a:schemeClr val="bg2">
            <a:lumMod val="5000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tx1"/>
              </a:solidFill>
            </a:rPr>
            <a:t>Week 1</a:t>
          </a:r>
        </a:p>
      </dsp:txBody>
      <dsp:txXfrm>
        <a:off x="3639926" y="3460275"/>
        <a:ext cx="1746408" cy="1164272"/>
      </dsp:txXfrm>
    </dsp:sp>
    <dsp:sp modelId="{68B0C6C1-28AF-4347-AFDC-6A17B68FCF23}">
      <dsp:nvSpPr>
        <dsp:cNvPr id="0" name=""/>
        <dsp:cNvSpPr/>
      </dsp:nvSpPr>
      <dsp:spPr>
        <a:xfrm>
          <a:off x="5560975" y="3460275"/>
          <a:ext cx="2910680" cy="1164272"/>
        </a:xfrm>
        <a:prstGeom prst="chevron">
          <a:avLst/>
        </a:prstGeom>
        <a:solidFill>
          <a:schemeClr val="bg2">
            <a:lumMod val="5000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None/>
          </a:pPr>
          <a:r>
            <a:rPr lang="en-US" sz="2600" kern="1200">
              <a:solidFill>
                <a:schemeClr val="tx1"/>
              </a:solidFill>
            </a:rPr>
            <a:t>Week 2</a:t>
          </a:r>
          <a:endParaRPr lang="en-US" sz="2600" kern="1200" dirty="0">
            <a:solidFill>
              <a:schemeClr val="tx1"/>
            </a:solidFill>
          </a:endParaRPr>
        </a:p>
      </dsp:txBody>
      <dsp:txXfrm>
        <a:off x="6143111" y="3460275"/>
        <a:ext cx="1746408" cy="1164272"/>
      </dsp:txXfrm>
    </dsp:sp>
    <dsp:sp modelId="{05A1BF59-0D89-4F13-B4C1-BEF6884AF653}">
      <dsp:nvSpPr>
        <dsp:cNvPr id="0" name=""/>
        <dsp:cNvSpPr/>
      </dsp:nvSpPr>
      <dsp:spPr>
        <a:xfrm>
          <a:off x="8064161" y="3460275"/>
          <a:ext cx="2910680" cy="1164272"/>
        </a:xfrm>
        <a:prstGeom prst="chevron">
          <a:avLst/>
        </a:prstGeom>
        <a:solidFill>
          <a:schemeClr val="bg2">
            <a:lumMod val="5000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3020" tIns="16510" rIns="0" bIns="16510" numCol="1" spcCol="1270" anchor="ctr" anchorCtr="0">
          <a:noAutofit/>
        </a:bodyPr>
        <a:lstStyle/>
        <a:p>
          <a:pPr marL="0" lvl="0" indent="0" algn="ctr" defTabSz="1155700">
            <a:lnSpc>
              <a:spcPct val="90000"/>
            </a:lnSpc>
            <a:spcBef>
              <a:spcPct val="0"/>
            </a:spcBef>
            <a:spcAft>
              <a:spcPct val="35000"/>
            </a:spcAft>
            <a:buNone/>
          </a:pPr>
          <a:r>
            <a:rPr lang="en-US" sz="2600" kern="1200" dirty="0">
              <a:solidFill>
                <a:schemeClr val="tx1"/>
              </a:solidFill>
            </a:rPr>
            <a:t>Week 3</a:t>
          </a:r>
        </a:p>
      </dsp:txBody>
      <dsp:txXfrm>
        <a:off x="8646297" y="3460275"/>
        <a:ext cx="1746408" cy="11642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9FA0D9-B8E3-4E7B-A0C5-9C1F138AF1AE}">
      <dsp:nvSpPr>
        <dsp:cNvPr id="0" name=""/>
        <dsp:cNvSpPr/>
      </dsp:nvSpPr>
      <dsp:spPr>
        <a:xfrm>
          <a:off x="3935772" y="353"/>
          <a:ext cx="5943600" cy="1377815"/>
        </a:xfrm>
        <a:prstGeom prst="rightArrow">
          <a:avLst>
            <a:gd name="adj1" fmla="val 75000"/>
            <a:gd name="adj2" fmla="val 50000"/>
          </a:avLst>
        </a:prstGeom>
        <a:solidFill>
          <a:schemeClr val="bg2">
            <a:lumMod val="5000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endParaRPr lang="en-US" sz="2600" b="0" kern="1200" dirty="0"/>
        </a:p>
        <a:p>
          <a:pPr marL="228600" lvl="1" indent="-228600" algn="l" defTabSz="1155700">
            <a:lnSpc>
              <a:spcPct val="90000"/>
            </a:lnSpc>
            <a:spcBef>
              <a:spcPct val="0"/>
            </a:spcBef>
            <a:spcAft>
              <a:spcPct val="15000"/>
            </a:spcAft>
            <a:buChar char="•"/>
          </a:pPr>
          <a:r>
            <a:rPr lang="en-US" sz="2600" b="0" kern="1200" dirty="0">
              <a:solidFill>
                <a:schemeClr val="tx1"/>
              </a:solidFill>
            </a:rPr>
            <a:t>The entire application that we want to develop. </a:t>
          </a:r>
          <a:endParaRPr lang="en-US" sz="2600" b="0" kern="1200" dirty="0"/>
        </a:p>
        <a:p>
          <a:pPr marL="228600" lvl="1" indent="-228600" algn="l" defTabSz="1155700">
            <a:lnSpc>
              <a:spcPct val="90000"/>
            </a:lnSpc>
            <a:spcBef>
              <a:spcPct val="0"/>
            </a:spcBef>
            <a:spcAft>
              <a:spcPct val="15000"/>
            </a:spcAft>
            <a:buChar char="•"/>
          </a:pPr>
          <a:endParaRPr lang="en-US" sz="2600" b="0" kern="1200" dirty="0"/>
        </a:p>
      </dsp:txBody>
      <dsp:txXfrm>
        <a:off x="3935772" y="172580"/>
        <a:ext cx="5426919" cy="1033361"/>
      </dsp:txXfrm>
    </dsp:sp>
    <dsp:sp modelId="{2618070D-CE53-4A1C-9D50-61ACEDFE2DBA}">
      <dsp:nvSpPr>
        <dsp:cNvPr id="0" name=""/>
        <dsp:cNvSpPr/>
      </dsp:nvSpPr>
      <dsp:spPr>
        <a:xfrm>
          <a:off x="0" y="353"/>
          <a:ext cx="3962400" cy="1377815"/>
        </a:xfrm>
        <a:prstGeom prst="roundRect">
          <a:avLst/>
        </a:prstGeom>
        <a:solidFill>
          <a:schemeClr val="bg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0" kern="1200" dirty="0">
              <a:solidFill>
                <a:schemeClr val="tx1"/>
              </a:solidFill>
            </a:rPr>
            <a:t>Product </a:t>
          </a:r>
        </a:p>
        <a:p>
          <a:pPr marL="0" lvl="0" indent="0" algn="ctr" defTabSz="1333500">
            <a:lnSpc>
              <a:spcPct val="90000"/>
            </a:lnSpc>
            <a:spcBef>
              <a:spcPct val="0"/>
            </a:spcBef>
            <a:spcAft>
              <a:spcPct val="35000"/>
            </a:spcAft>
            <a:buNone/>
          </a:pPr>
          <a:r>
            <a:rPr lang="en-US" sz="3000" b="0" kern="1200" dirty="0">
              <a:solidFill>
                <a:schemeClr val="tx1"/>
              </a:solidFill>
            </a:rPr>
            <a:t>Backlog </a:t>
          </a:r>
          <a:endParaRPr lang="en-US" sz="3000" b="0" kern="1200" dirty="0"/>
        </a:p>
      </dsp:txBody>
      <dsp:txXfrm>
        <a:off x="67259" y="67612"/>
        <a:ext cx="3827882" cy="1243297"/>
      </dsp:txXfrm>
    </dsp:sp>
    <dsp:sp modelId="{694233EB-D72D-4280-A78E-CE26D4C80B70}">
      <dsp:nvSpPr>
        <dsp:cNvPr id="0" name=""/>
        <dsp:cNvSpPr/>
      </dsp:nvSpPr>
      <dsp:spPr>
        <a:xfrm>
          <a:off x="3962400" y="1515950"/>
          <a:ext cx="5943600" cy="1377815"/>
        </a:xfrm>
        <a:prstGeom prst="rightArrow">
          <a:avLst>
            <a:gd name="adj1" fmla="val 75000"/>
            <a:gd name="adj2" fmla="val 50000"/>
          </a:avLst>
        </a:prstGeom>
        <a:solidFill>
          <a:schemeClr val="bg2">
            <a:lumMod val="5000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510" tIns="16510" rIns="16510" bIns="16510" numCol="1" spcCol="1270" anchor="t" anchorCtr="0">
          <a:noAutofit/>
        </a:bodyPr>
        <a:lstStyle/>
        <a:p>
          <a:pPr marL="228600" lvl="1" indent="-228600" algn="l" defTabSz="1155700">
            <a:lnSpc>
              <a:spcPct val="90000"/>
            </a:lnSpc>
            <a:spcBef>
              <a:spcPct val="0"/>
            </a:spcBef>
            <a:spcAft>
              <a:spcPct val="15000"/>
            </a:spcAft>
            <a:buChar char="•"/>
          </a:pPr>
          <a:endParaRPr lang="en-US" sz="2600" b="0" kern="1200" dirty="0"/>
        </a:p>
        <a:p>
          <a:pPr marL="228600" lvl="1" indent="-228600" algn="l" defTabSz="1155700">
            <a:lnSpc>
              <a:spcPct val="90000"/>
            </a:lnSpc>
            <a:spcBef>
              <a:spcPct val="0"/>
            </a:spcBef>
            <a:spcAft>
              <a:spcPct val="15000"/>
            </a:spcAft>
            <a:buChar char="•"/>
          </a:pPr>
          <a:r>
            <a:rPr lang="en-US" sz="2600" b="0" kern="1200" dirty="0">
              <a:solidFill>
                <a:schemeClr val="tx1"/>
              </a:solidFill>
            </a:rPr>
            <a:t>The items that we are going to develop in a speciﬁc sprint. </a:t>
          </a:r>
          <a:endParaRPr lang="en-US" sz="2600" b="0" kern="1200" dirty="0"/>
        </a:p>
      </dsp:txBody>
      <dsp:txXfrm>
        <a:off x="3962400" y="1688177"/>
        <a:ext cx="5426919" cy="1033361"/>
      </dsp:txXfrm>
    </dsp:sp>
    <dsp:sp modelId="{DA78D8D8-B66A-470E-98B8-7D5D27B23137}">
      <dsp:nvSpPr>
        <dsp:cNvPr id="0" name=""/>
        <dsp:cNvSpPr/>
      </dsp:nvSpPr>
      <dsp:spPr>
        <a:xfrm>
          <a:off x="0" y="1515950"/>
          <a:ext cx="3962400" cy="1377815"/>
        </a:xfrm>
        <a:prstGeom prst="roundRect">
          <a:avLst/>
        </a:prstGeom>
        <a:solidFill>
          <a:schemeClr val="bg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b="0" kern="1200" dirty="0">
              <a:solidFill>
                <a:schemeClr val="tx1"/>
              </a:solidFill>
            </a:rPr>
            <a:t>Sprint </a:t>
          </a:r>
        </a:p>
        <a:p>
          <a:pPr marL="0" lvl="0" indent="0" algn="ctr" defTabSz="1333500">
            <a:lnSpc>
              <a:spcPct val="90000"/>
            </a:lnSpc>
            <a:spcBef>
              <a:spcPct val="0"/>
            </a:spcBef>
            <a:spcAft>
              <a:spcPct val="35000"/>
            </a:spcAft>
            <a:buNone/>
          </a:pPr>
          <a:r>
            <a:rPr lang="en-US" sz="3000" b="0" kern="1200" dirty="0">
              <a:solidFill>
                <a:schemeClr val="tx1"/>
              </a:solidFill>
            </a:rPr>
            <a:t>Backlog </a:t>
          </a:r>
          <a:endParaRPr lang="en-US" sz="3000" b="0" kern="1200" dirty="0"/>
        </a:p>
      </dsp:txBody>
      <dsp:txXfrm>
        <a:off x="67259" y="1583209"/>
        <a:ext cx="3827882" cy="12432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B732D2-2624-4A10-BBE6-103A81E32CB6}">
      <dsp:nvSpPr>
        <dsp:cNvPr id="0" name=""/>
        <dsp:cNvSpPr/>
      </dsp:nvSpPr>
      <dsp:spPr>
        <a:xfrm>
          <a:off x="1159815" y="2450"/>
          <a:ext cx="3167621" cy="2144792"/>
        </a:xfrm>
        <a:prstGeom prst="ellipse">
          <a:avLst/>
        </a:prstGeom>
        <a:solidFill>
          <a:schemeClr val="bg1">
            <a:lumMod val="9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Product Backlog</a:t>
          </a:r>
        </a:p>
      </dsp:txBody>
      <dsp:txXfrm>
        <a:off x="1623702" y="316548"/>
        <a:ext cx="2239847" cy="1516596"/>
      </dsp:txXfrm>
    </dsp:sp>
    <dsp:sp modelId="{53D0F70F-ADAE-4C2A-AE8D-43AAD7755BA2}">
      <dsp:nvSpPr>
        <dsp:cNvPr id="0" name=""/>
        <dsp:cNvSpPr/>
      </dsp:nvSpPr>
      <dsp:spPr>
        <a:xfrm rot="21599104">
          <a:off x="4867841" y="415373"/>
          <a:ext cx="1145656" cy="1317540"/>
        </a:xfrm>
        <a:prstGeom prst="rightArrow">
          <a:avLst>
            <a:gd name="adj1" fmla="val 60000"/>
            <a:gd name="adj2" fmla="val 50000"/>
          </a:avLst>
        </a:prstGeom>
        <a:solidFill>
          <a:srgbClr val="00B05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en-US" sz="5500" kern="1200">
            <a:solidFill>
              <a:schemeClr val="tx1"/>
            </a:solidFill>
          </a:endParaRPr>
        </a:p>
      </dsp:txBody>
      <dsp:txXfrm>
        <a:off x="4867841" y="678926"/>
        <a:ext cx="801959" cy="790524"/>
      </dsp:txXfrm>
    </dsp:sp>
    <dsp:sp modelId="{1861524D-C081-40E0-979A-0EFB9897B442}">
      <dsp:nvSpPr>
        <dsp:cNvPr id="0" name=""/>
        <dsp:cNvSpPr/>
      </dsp:nvSpPr>
      <dsp:spPr>
        <a:xfrm>
          <a:off x="6489053" y="426131"/>
          <a:ext cx="1909229" cy="1294979"/>
        </a:xfrm>
        <a:prstGeom prst="ellipse">
          <a:avLst/>
        </a:prstGeom>
        <a:solidFill>
          <a:schemeClr val="bg1">
            <a:lumMod val="9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chemeClr val="tx1"/>
              </a:solidFill>
            </a:rPr>
            <a:t>Sprint</a:t>
          </a:r>
        </a:p>
        <a:p>
          <a:pPr marL="0" lvl="0" indent="0" algn="ctr" defTabSz="1111250">
            <a:lnSpc>
              <a:spcPct val="90000"/>
            </a:lnSpc>
            <a:spcBef>
              <a:spcPct val="0"/>
            </a:spcBef>
            <a:spcAft>
              <a:spcPct val="35000"/>
            </a:spcAft>
            <a:buNone/>
          </a:pPr>
          <a:r>
            <a:rPr lang="en-US" sz="2500" kern="1200" dirty="0">
              <a:solidFill>
                <a:schemeClr val="tx1"/>
              </a:solidFill>
            </a:rPr>
            <a:t>Backlog</a:t>
          </a:r>
        </a:p>
      </dsp:txBody>
      <dsp:txXfrm>
        <a:off x="6768653" y="615776"/>
        <a:ext cx="1350029" cy="9156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4F913-DDC6-45EE-9023-62966498AD68}">
      <dsp:nvSpPr>
        <dsp:cNvPr id="0" name=""/>
        <dsp:cNvSpPr/>
      </dsp:nvSpPr>
      <dsp:spPr>
        <a:xfrm>
          <a:off x="-6126981" y="-937410"/>
          <a:ext cx="7293488" cy="7293488"/>
        </a:xfrm>
        <a:prstGeom prst="blockArc">
          <a:avLst>
            <a:gd name="adj1" fmla="val 18900000"/>
            <a:gd name="adj2" fmla="val 2700000"/>
            <a:gd name="adj3" fmla="val 296"/>
          </a:avLst>
        </a:pr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E4186B-F7C4-4265-B9FA-5305A86FD483}">
      <dsp:nvSpPr>
        <dsp:cNvPr id="0" name=""/>
        <dsp:cNvSpPr/>
      </dsp:nvSpPr>
      <dsp:spPr>
        <a:xfrm>
          <a:off x="434398" y="285347"/>
          <a:ext cx="8490977" cy="570477"/>
        </a:xfrm>
        <a:prstGeom prst="rect">
          <a:avLst/>
        </a:prstGeom>
        <a:solidFill>
          <a:schemeClr val="bg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chemeClr val="tx1"/>
              </a:solidFill>
            </a:rPr>
            <a:t>DAILY STAND UP</a:t>
          </a:r>
          <a:endParaRPr lang="en-US" sz="3000" kern="1200" dirty="0"/>
        </a:p>
      </dsp:txBody>
      <dsp:txXfrm>
        <a:off x="434398" y="285347"/>
        <a:ext cx="8490977" cy="570477"/>
      </dsp:txXfrm>
    </dsp:sp>
    <dsp:sp modelId="{BF4F6216-40D7-438B-9EE1-5374F784C618}">
      <dsp:nvSpPr>
        <dsp:cNvPr id="0" name=""/>
        <dsp:cNvSpPr/>
      </dsp:nvSpPr>
      <dsp:spPr>
        <a:xfrm>
          <a:off x="77849" y="214037"/>
          <a:ext cx="713096" cy="713096"/>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84ABEDB-F0B9-48D0-B8B2-44917A7D8384}">
      <dsp:nvSpPr>
        <dsp:cNvPr id="0" name=""/>
        <dsp:cNvSpPr/>
      </dsp:nvSpPr>
      <dsp:spPr>
        <a:xfrm>
          <a:off x="873733" y="1149831"/>
          <a:ext cx="8021721" cy="570477"/>
        </a:xfrm>
        <a:prstGeom prst="rect">
          <a:avLst/>
        </a:prstGeom>
        <a:solidFill>
          <a:schemeClr val="bg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chemeClr val="tx1"/>
              </a:solidFill>
            </a:rPr>
            <a:t>QA STATUS MEETING (ONLY FOR QA)</a:t>
          </a:r>
          <a:endParaRPr lang="en-US" sz="3000" kern="1200" dirty="0"/>
        </a:p>
      </dsp:txBody>
      <dsp:txXfrm>
        <a:off x="873733" y="1149831"/>
        <a:ext cx="8021721" cy="570477"/>
      </dsp:txXfrm>
    </dsp:sp>
    <dsp:sp modelId="{BFED7BA5-6A61-4722-A9A7-A3C83EBCD819}">
      <dsp:nvSpPr>
        <dsp:cNvPr id="0" name=""/>
        <dsp:cNvSpPr/>
      </dsp:nvSpPr>
      <dsp:spPr>
        <a:xfrm>
          <a:off x="547106" y="1069644"/>
          <a:ext cx="713096" cy="713096"/>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E11F381-5A19-46E0-A031-4E5A6EE605CB}">
      <dsp:nvSpPr>
        <dsp:cNvPr id="0" name=""/>
        <dsp:cNvSpPr/>
      </dsp:nvSpPr>
      <dsp:spPr>
        <a:xfrm>
          <a:off x="1118233" y="1996562"/>
          <a:ext cx="7807141" cy="570477"/>
        </a:xfrm>
        <a:prstGeom prst="rect">
          <a:avLst/>
        </a:prstGeom>
        <a:solidFill>
          <a:schemeClr val="bg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chemeClr val="tx1"/>
              </a:solidFill>
            </a:rPr>
            <a:t>MID SPRINT REVIEW MEETING (SCRUM TEAM)</a:t>
          </a:r>
          <a:endParaRPr lang="en-US" sz="3000" kern="1200" dirty="0"/>
        </a:p>
      </dsp:txBody>
      <dsp:txXfrm>
        <a:off x="1118233" y="1996562"/>
        <a:ext cx="7807141" cy="570477"/>
      </dsp:txXfrm>
    </dsp:sp>
    <dsp:sp modelId="{B94DE991-CD19-42BB-9411-846E868E3B0A}">
      <dsp:nvSpPr>
        <dsp:cNvPr id="0" name=""/>
        <dsp:cNvSpPr/>
      </dsp:nvSpPr>
      <dsp:spPr>
        <a:xfrm>
          <a:off x="761685" y="1925252"/>
          <a:ext cx="713096" cy="713096"/>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FECA8E7-0422-4B2F-928E-152046A1729A}">
      <dsp:nvSpPr>
        <dsp:cNvPr id="0" name=""/>
        <dsp:cNvSpPr/>
      </dsp:nvSpPr>
      <dsp:spPr>
        <a:xfrm>
          <a:off x="1118233" y="2851627"/>
          <a:ext cx="7807141" cy="570477"/>
        </a:xfrm>
        <a:prstGeom prst="rect">
          <a:avLst/>
        </a:prstGeom>
        <a:solidFill>
          <a:schemeClr val="bg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chemeClr val="tx1"/>
              </a:solidFill>
            </a:rPr>
            <a:t>QUARTERLY MEETING ( IT DEPARTMENT )</a:t>
          </a:r>
          <a:endParaRPr lang="en-US" sz="3000" kern="1200" dirty="0"/>
        </a:p>
      </dsp:txBody>
      <dsp:txXfrm>
        <a:off x="1118233" y="2851627"/>
        <a:ext cx="7807141" cy="570477"/>
      </dsp:txXfrm>
    </dsp:sp>
    <dsp:sp modelId="{AE527059-2CEB-4219-BF88-227C656E3F98}">
      <dsp:nvSpPr>
        <dsp:cNvPr id="0" name=""/>
        <dsp:cNvSpPr/>
      </dsp:nvSpPr>
      <dsp:spPr>
        <a:xfrm>
          <a:off x="761685" y="2780318"/>
          <a:ext cx="713096" cy="713096"/>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D730C0-F763-47B9-8DDB-8EAA29D7A98A}">
      <dsp:nvSpPr>
        <dsp:cNvPr id="0" name=""/>
        <dsp:cNvSpPr/>
      </dsp:nvSpPr>
      <dsp:spPr>
        <a:xfrm>
          <a:off x="903654" y="3707235"/>
          <a:ext cx="8021721" cy="570477"/>
        </a:xfrm>
        <a:prstGeom prst="rect">
          <a:avLst/>
        </a:prstGeom>
        <a:solidFill>
          <a:schemeClr val="bg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chemeClr val="tx1"/>
              </a:solidFill>
            </a:rPr>
            <a:t>CATCH UP MEETING (OFF SHORE TEAM)</a:t>
          </a:r>
          <a:endParaRPr lang="en-US" sz="3000" kern="1200" dirty="0"/>
        </a:p>
      </dsp:txBody>
      <dsp:txXfrm>
        <a:off x="903654" y="3707235"/>
        <a:ext cx="8021721" cy="570477"/>
      </dsp:txXfrm>
    </dsp:sp>
    <dsp:sp modelId="{82FA2563-E245-494E-A7BE-491BBA0C0512}">
      <dsp:nvSpPr>
        <dsp:cNvPr id="0" name=""/>
        <dsp:cNvSpPr/>
      </dsp:nvSpPr>
      <dsp:spPr>
        <a:xfrm>
          <a:off x="547106" y="3635925"/>
          <a:ext cx="713096" cy="713096"/>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0AE1966-07A3-4CB4-ADBF-DAF7F1E4A6B6}">
      <dsp:nvSpPr>
        <dsp:cNvPr id="0" name=""/>
        <dsp:cNvSpPr/>
      </dsp:nvSpPr>
      <dsp:spPr>
        <a:xfrm>
          <a:off x="434398" y="4562842"/>
          <a:ext cx="8490977" cy="570477"/>
        </a:xfrm>
        <a:prstGeom prst="rect">
          <a:avLst/>
        </a:prstGeom>
        <a:solidFill>
          <a:schemeClr val="bg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chemeClr val="tx1"/>
              </a:solidFill>
            </a:rPr>
            <a:t>LUNCH &amp; LEARN</a:t>
          </a:r>
          <a:endParaRPr lang="en-US" sz="3000" kern="1200" dirty="0"/>
        </a:p>
      </dsp:txBody>
      <dsp:txXfrm>
        <a:off x="434398" y="4562842"/>
        <a:ext cx="8490977" cy="570477"/>
      </dsp:txXfrm>
    </dsp:sp>
    <dsp:sp modelId="{61B22D3C-717C-4AE3-AAE5-B5DD7F318DBD}">
      <dsp:nvSpPr>
        <dsp:cNvPr id="0" name=""/>
        <dsp:cNvSpPr/>
      </dsp:nvSpPr>
      <dsp:spPr>
        <a:xfrm>
          <a:off x="77849" y="4491533"/>
          <a:ext cx="713096" cy="713096"/>
        </a:xfrm>
        <a:prstGeom prst="ellipse">
          <a:avLst/>
        </a:prstGeom>
        <a:solidFill>
          <a:schemeClr val="l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745C1E-EAAA-4E4D-8055-29A47052863F}">
      <dsp:nvSpPr>
        <dsp:cNvPr id="0" name=""/>
        <dsp:cNvSpPr/>
      </dsp:nvSpPr>
      <dsp:spPr>
        <a:xfrm>
          <a:off x="0" y="0"/>
          <a:ext cx="6502400" cy="1065282"/>
        </a:xfrm>
        <a:prstGeom prst="roundRect">
          <a:avLst>
            <a:gd name="adj" fmla="val 10000"/>
          </a:avLst>
        </a:prstGeom>
        <a:solidFill>
          <a:schemeClr val="bg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chemeClr val="tx1"/>
              </a:solidFill>
            </a:rPr>
            <a:t>Reproduce Manually</a:t>
          </a:r>
        </a:p>
      </dsp:txBody>
      <dsp:txXfrm>
        <a:off x="31201" y="31201"/>
        <a:ext cx="5262860" cy="1002880"/>
      </dsp:txXfrm>
    </dsp:sp>
    <dsp:sp modelId="{9A807675-4202-4BF9-B185-9DDAB321DFB7}">
      <dsp:nvSpPr>
        <dsp:cNvPr id="0" name=""/>
        <dsp:cNvSpPr/>
      </dsp:nvSpPr>
      <dsp:spPr>
        <a:xfrm>
          <a:off x="544575" y="1258970"/>
          <a:ext cx="6502400" cy="1065282"/>
        </a:xfrm>
        <a:prstGeom prst="roundRect">
          <a:avLst>
            <a:gd name="adj" fmla="val 10000"/>
          </a:avLst>
        </a:prstGeom>
        <a:solidFill>
          <a:schemeClr val="bg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chemeClr val="tx1"/>
              </a:solidFill>
            </a:rPr>
            <a:t>Create a Ticket</a:t>
          </a:r>
        </a:p>
      </dsp:txBody>
      <dsp:txXfrm>
        <a:off x="575776" y="1290171"/>
        <a:ext cx="5202988" cy="1002880"/>
      </dsp:txXfrm>
    </dsp:sp>
    <dsp:sp modelId="{4F596D6A-9494-4BE2-8098-5C211FCA0C72}">
      <dsp:nvSpPr>
        <dsp:cNvPr id="0" name=""/>
        <dsp:cNvSpPr/>
      </dsp:nvSpPr>
      <dsp:spPr>
        <a:xfrm>
          <a:off x="1081024" y="2517940"/>
          <a:ext cx="6502400" cy="1065282"/>
        </a:xfrm>
        <a:prstGeom prst="roundRect">
          <a:avLst>
            <a:gd name="adj" fmla="val 10000"/>
          </a:avLst>
        </a:prstGeom>
        <a:solidFill>
          <a:schemeClr val="bg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chemeClr val="tx1"/>
              </a:solidFill>
            </a:rPr>
            <a:t>After Developer fixed Re Test</a:t>
          </a:r>
        </a:p>
      </dsp:txBody>
      <dsp:txXfrm>
        <a:off x="1112225" y="2549141"/>
        <a:ext cx="5211116" cy="1002880"/>
      </dsp:txXfrm>
    </dsp:sp>
    <dsp:sp modelId="{792A6E62-8599-4E65-AEC8-911653DC8533}">
      <dsp:nvSpPr>
        <dsp:cNvPr id="0" name=""/>
        <dsp:cNvSpPr/>
      </dsp:nvSpPr>
      <dsp:spPr>
        <a:xfrm>
          <a:off x="1625599" y="3776910"/>
          <a:ext cx="6502400" cy="1065282"/>
        </a:xfrm>
        <a:prstGeom prst="roundRect">
          <a:avLst>
            <a:gd name="adj" fmla="val 10000"/>
          </a:avLst>
        </a:prstGeom>
        <a:solidFill>
          <a:schemeClr val="bg2">
            <a:lumMod val="5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dirty="0">
              <a:solidFill>
                <a:schemeClr val="tx1"/>
              </a:solidFill>
            </a:rPr>
            <a:t>If Pass Close it, if Fails again assign back to Developer</a:t>
          </a:r>
        </a:p>
      </dsp:txBody>
      <dsp:txXfrm>
        <a:off x="1656800" y="3808111"/>
        <a:ext cx="5202988" cy="1002880"/>
      </dsp:txXfrm>
    </dsp:sp>
    <dsp:sp modelId="{FB7447D6-046D-43C4-A3A3-8A73BB0C89A1}">
      <dsp:nvSpPr>
        <dsp:cNvPr id="0" name=""/>
        <dsp:cNvSpPr/>
      </dsp:nvSpPr>
      <dsp:spPr>
        <a:xfrm>
          <a:off x="5809966" y="815909"/>
          <a:ext cx="692433" cy="692433"/>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solidFill>
              <a:schemeClr val="tx1"/>
            </a:solidFill>
          </a:endParaRPr>
        </a:p>
      </dsp:txBody>
      <dsp:txXfrm>
        <a:off x="5965763" y="815909"/>
        <a:ext cx="380839" cy="521056"/>
      </dsp:txXfrm>
    </dsp:sp>
    <dsp:sp modelId="{FCB7EC04-B3F7-4623-9829-D341C0A75CB5}">
      <dsp:nvSpPr>
        <dsp:cNvPr id="0" name=""/>
        <dsp:cNvSpPr/>
      </dsp:nvSpPr>
      <dsp:spPr>
        <a:xfrm>
          <a:off x="6354542" y="2074879"/>
          <a:ext cx="692433" cy="692433"/>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solidFill>
              <a:schemeClr val="tx1"/>
            </a:solidFill>
          </a:endParaRPr>
        </a:p>
      </dsp:txBody>
      <dsp:txXfrm>
        <a:off x="6510339" y="2074879"/>
        <a:ext cx="380839" cy="521056"/>
      </dsp:txXfrm>
    </dsp:sp>
    <dsp:sp modelId="{7765CD24-2E7D-4D19-A9F1-71C0844B4067}">
      <dsp:nvSpPr>
        <dsp:cNvPr id="0" name=""/>
        <dsp:cNvSpPr/>
      </dsp:nvSpPr>
      <dsp:spPr>
        <a:xfrm>
          <a:off x="6890990" y="3333849"/>
          <a:ext cx="692433" cy="692433"/>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endParaRPr lang="en-US" sz="3400" kern="1200">
            <a:solidFill>
              <a:schemeClr val="tx1"/>
            </a:solidFill>
          </a:endParaRPr>
        </a:p>
      </dsp:txBody>
      <dsp:txXfrm>
        <a:off x="7046787" y="3333849"/>
        <a:ext cx="380839" cy="52105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742C58B-3A08-46D0-8755-C49406E82C8C}" type="datetimeFigureOut">
              <a:rPr lang="en-US" smtClean="0"/>
              <a:t>1/31/2019</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2453456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42C58B-3A08-46D0-8755-C49406E82C8C}" type="datetimeFigureOut">
              <a:rPr lang="en-US" smtClean="0"/>
              <a:t>1/31/2019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3544107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42C58B-3A08-46D0-8755-C49406E82C8C}" type="datetimeFigureOut">
              <a:rPr lang="en-US" smtClean="0"/>
              <a:t>1/31/2019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41538731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42C58B-3A08-46D0-8755-C49406E82C8C}" type="datetimeFigureOut">
              <a:rPr lang="en-US" smtClean="0"/>
              <a:t>1/31/2019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D7DAB0-E281-4FEA-8F8C-F640F98257EF}"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7408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42C58B-3A08-46D0-8755-C49406E82C8C}" type="datetimeFigureOut">
              <a:rPr lang="en-US" smtClean="0"/>
              <a:t>1/31/2019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7917701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742C58B-3A08-46D0-8755-C49406E82C8C}" type="datetimeFigureOut">
              <a:rPr lang="en-US" smtClean="0"/>
              <a:t>1/31/2019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17825763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742C58B-3A08-46D0-8755-C49406E82C8C}" type="datetimeFigureOut">
              <a:rPr lang="en-US" smtClean="0"/>
              <a:t>1/31/2019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10297004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42C58B-3A08-46D0-8755-C49406E82C8C}" type="datetimeFigureOut">
              <a:rPr lang="en-US" smtClean="0"/>
              <a:t>1/31/2019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291100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42C58B-3A08-46D0-8755-C49406E82C8C}" type="datetimeFigureOut">
              <a:rPr lang="en-US" smtClean="0"/>
              <a:t>1/31/2019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3220087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42C58B-3A08-46D0-8755-C49406E82C8C}" type="datetimeFigureOut">
              <a:rPr lang="en-US" smtClean="0"/>
              <a:t>1/31/2019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4014354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42C58B-3A08-46D0-8755-C49406E82C8C}" type="datetimeFigureOut">
              <a:rPr lang="en-US" smtClean="0"/>
              <a:t>1/31/2019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3624711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42C58B-3A08-46D0-8755-C49406E82C8C}" type="datetimeFigureOut">
              <a:rPr lang="en-US" smtClean="0"/>
              <a:t>1/31/2019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1479671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42C58B-3A08-46D0-8755-C49406E82C8C}" type="datetimeFigureOut">
              <a:rPr lang="en-US" smtClean="0"/>
              <a:t>1/31/2019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2883618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742C58B-3A08-46D0-8755-C49406E82C8C}" type="datetimeFigureOut">
              <a:rPr lang="en-US" smtClean="0"/>
              <a:t>1/31/2019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515105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742C58B-3A08-46D0-8755-C49406E82C8C}" type="datetimeFigureOut">
              <a:rPr lang="en-US" smtClean="0"/>
              <a:t>1/31/2019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2080345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42C58B-3A08-46D0-8755-C49406E82C8C}" type="datetimeFigureOut">
              <a:rPr lang="en-US" smtClean="0"/>
              <a:t>1/31/2019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241321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742C58B-3A08-46D0-8755-C49406E82C8C}" type="datetimeFigureOut">
              <a:rPr lang="en-US" smtClean="0"/>
              <a:t>1/31/2019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D7DAB0-E281-4FEA-8F8C-F640F98257EF}" type="slidenum">
              <a:rPr lang="en-US" smtClean="0"/>
              <a:t>‹#›</a:t>
            </a:fld>
            <a:endParaRPr lang="en-US"/>
          </a:p>
        </p:txBody>
      </p:sp>
    </p:spTree>
    <p:extLst>
      <p:ext uri="{BB962C8B-B14F-4D97-AF65-F5344CB8AC3E}">
        <p14:creationId xmlns:p14="http://schemas.microsoft.com/office/powerpoint/2010/main" val="9705425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742C58B-3A08-46D0-8755-C49406E82C8C}" type="datetimeFigureOut">
              <a:rPr lang="en-US" smtClean="0"/>
              <a:t>1/31/2019</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ED7DAB0-E281-4FEA-8F8C-F640F98257EF}" type="slidenum">
              <a:rPr lang="en-US" smtClean="0"/>
              <a:t>‹#›</a:t>
            </a:fld>
            <a:endParaRPr lang="en-US"/>
          </a:p>
        </p:txBody>
      </p:sp>
    </p:spTree>
    <p:extLst>
      <p:ext uri="{BB962C8B-B14F-4D97-AF65-F5344CB8AC3E}">
        <p14:creationId xmlns:p14="http://schemas.microsoft.com/office/powerpoint/2010/main" val="1383092486"/>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hyperlink" Target="https://www.softwaretestingmaterial.com/stale-element-reference-exception-selenium-webdriver/"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697AE3F-82FC-48AA-861F-06B29C53E107}"/>
              </a:ext>
            </a:extLst>
          </p:cNvPr>
          <p:cNvGraphicFramePr/>
          <p:nvPr>
            <p:extLst>
              <p:ext uri="{D42A27DB-BD31-4B8C-83A1-F6EECF244321}">
                <p14:modId xmlns:p14="http://schemas.microsoft.com/office/powerpoint/2010/main" val="1823688926"/>
              </p:ext>
            </p:extLst>
          </p:nvPr>
        </p:nvGraphicFramePr>
        <p:xfrm>
          <a:off x="639192" y="2672179"/>
          <a:ext cx="11256886" cy="3466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lowchart: Predefined Process 2">
            <a:extLst>
              <a:ext uri="{FF2B5EF4-FFF2-40B4-BE49-F238E27FC236}">
                <a16:creationId xmlns:a16="http://schemas.microsoft.com/office/drawing/2014/main" id="{495A4888-0D2B-4B8F-871D-6F2F98C46469}"/>
              </a:ext>
            </a:extLst>
          </p:cNvPr>
          <p:cNvSpPr/>
          <p:nvPr/>
        </p:nvSpPr>
        <p:spPr>
          <a:xfrm>
            <a:off x="1571347" y="1323350"/>
            <a:ext cx="9392575" cy="1243356"/>
          </a:xfrm>
          <a:prstGeom prst="flowChartPredefinedProcess">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What is Software Development Life Cycle?  (SDLC)</a:t>
            </a:r>
          </a:p>
          <a:p>
            <a:pPr algn="ctr"/>
            <a:endParaRPr lang="en-US" sz="2200" dirty="0"/>
          </a:p>
        </p:txBody>
      </p:sp>
    </p:spTree>
    <p:extLst>
      <p:ext uri="{BB962C8B-B14F-4D97-AF65-F5344CB8AC3E}">
        <p14:creationId xmlns:p14="http://schemas.microsoft.com/office/powerpoint/2010/main" val="19987740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2E3C049-72A6-4156-ADEB-ADC1017AD117}"/>
              </a:ext>
            </a:extLst>
          </p:cNvPr>
          <p:cNvSpPr/>
          <p:nvPr/>
        </p:nvSpPr>
        <p:spPr>
          <a:xfrm>
            <a:off x="4104738" y="317823"/>
            <a:ext cx="6542843" cy="9144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Describe me scrum? </a:t>
            </a:r>
          </a:p>
        </p:txBody>
      </p:sp>
      <p:sp>
        <p:nvSpPr>
          <p:cNvPr id="6" name="Rectangle 5">
            <a:extLst>
              <a:ext uri="{FF2B5EF4-FFF2-40B4-BE49-F238E27FC236}">
                <a16:creationId xmlns:a16="http://schemas.microsoft.com/office/drawing/2014/main" id="{6FDC3857-9628-4D15-B90E-1E775A75484B}"/>
              </a:ext>
            </a:extLst>
          </p:cNvPr>
          <p:cNvSpPr/>
          <p:nvPr/>
        </p:nvSpPr>
        <p:spPr>
          <a:xfrm>
            <a:off x="2573116" y="2102384"/>
            <a:ext cx="9367423" cy="1212316"/>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200" dirty="0">
                <a:solidFill>
                  <a:schemeClr val="tx1"/>
                </a:solidFill>
                <a:highlight>
                  <a:srgbClr val="00FF00"/>
                </a:highlight>
              </a:rPr>
              <a:t>Product owner</a:t>
            </a:r>
            <a:r>
              <a:rPr lang="en-US" sz="2200" dirty="0">
                <a:solidFill>
                  <a:schemeClr val="tx1"/>
                </a:solidFill>
              </a:rPr>
              <a:t>. Product owner is the one who created wish list to the project which is called product backlog. Product owner usually prioritizes the product backlog item</a:t>
            </a:r>
          </a:p>
        </p:txBody>
      </p:sp>
      <p:sp>
        <p:nvSpPr>
          <p:cNvPr id="5" name="Rectangle 4">
            <a:extLst>
              <a:ext uri="{FF2B5EF4-FFF2-40B4-BE49-F238E27FC236}">
                <a16:creationId xmlns:a16="http://schemas.microsoft.com/office/drawing/2014/main" id="{FD495741-CD25-499E-9A2B-CF683540C6A1}"/>
              </a:ext>
            </a:extLst>
          </p:cNvPr>
          <p:cNvSpPr/>
          <p:nvPr/>
        </p:nvSpPr>
        <p:spPr>
          <a:xfrm>
            <a:off x="2573118" y="5443197"/>
            <a:ext cx="9367422" cy="108603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Team : BA, Developers and Testers</a:t>
            </a:r>
          </a:p>
        </p:txBody>
      </p:sp>
      <p:sp>
        <p:nvSpPr>
          <p:cNvPr id="7" name="Rectangle 6">
            <a:extLst>
              <a:ext uri="{FF2B5EF4-FFF2-40B4-BE49-F238E27FC236}">
                <a16:creationId xmlns:a16="http://schemas.microsoft.com/office/drawing/2014/main" id="{23A7E1A4-AC0B-4A92-BBF7-DFE03E0BA32E}"/>
              </a:ext>
            </a:extLst>
          </p:cNvPr>
          <p:cNvSpPr/>
          <p:nvPr/>
        </p:nvSpPr>
        <p:spPr>
          <a:xfrm>
            <a:off x="2573117" y="3750524"/>
            <a:ext cx="9368753" cy="1086034"/>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200" dirty="0">
                <a:solidFill>
                  <a:schemeClr val="tx1"/>
                </a:solidFill>
                <a:highlight>
                  <a:srgbClr val="00FF00"/>
                </a:highlight>
              </a:rPr>
              <a:t>Scrum master, </a:t>
            </a:r>
            <a:r>
              <a:rPr lang="en-US" sz="2200" dirty="0">
                <a:solidFill>
                  <a:schemeClr val="tx1"/>
                </a:solidFill>
              </a:rPr>
              <a:t>He or she is responsible to move the team to the right direction. Couching the team to be more agile and more productive. If we have any blocker he or she is go to person to remove our blocker.</a:t>
            </a:r>
          </a:p>
        </p:txBody>
      </p:sp>
    </p:spTree>
    <p:extLst>
      <p:ext uri="{BB962C8B-B14F-4D97-AF65-F5344CB8AC3E}">
        <p14:creationId xmlns:p14="http://schemas.microsoft.com/office/powerpoint/2010/main" val="418595534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01460" y="186612"/>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What are the different exceptions you have faced in Selenium WebDriver?</a:t>
            </a:r>
            <a:endParaRPr lang="en-US" sz="25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33670" y="1530222"/>
            <a:ext cx="10484498" cy="521581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500" dirty="0">
                <a:solidFill>
                  <a:schemeClr val="tx1"/>
                </a:solidFill>
              </a:rPr>
              <a:t>Some other exceptions we usually face are as </a:t>
            </a:r>
            <a:r>
              <a:rPr lang="en-US" sz="3500">
                <a:solidFill>
                  <a:schemeClr val="tx1"/>
                </a:solidFill>
              </a:rPr>
              <a:t>follows:</a:t>
            </a:r>
          </a:p>
          <a:p>
            <a:endParaRPr lang="en-US" sz="3500" dirty="0">
              <a:solidFill>
                <a:schemeClr val="tx1"/>
              </a:solidFill>
            </a:endParaRPr>
          </a:p>
          <a:p>
            <a:pPr lvl="0"/>
            <a:r>
              <a:rPr lang="en-US" sz="3500" dirty="0" err="1">
                <a:solidFill>
                  <a:schemeClr val="tx1"/>
                </a:solidFill>
              </a:rPr>
              <a:t>WebDriverException</a:t>
            </a:r>
            <a:endParaRPr lang="en-US" sz="3500" dirty="0">
              <a:solidFill>
                <a:schemeClr val="tx1"/>
              </a:solidFill>
            </a:endParaRPr>
          </a:p>
          <a:p>
            <a:pPr lvl="0"/>
            <a:r>
              <a:rPr lang="en-US" sz="3500" dirty="0" err="1">
                <a:solidFill>
                  <a:schemeClr val="tx1"/>
                </a:solidFill>
              </a:rPr>
              <a:t>IllegalStateException</a:t>
            </a:r>
            <a:endParaRPr lang="en-US" sz="3500" dirty="0">
              <a:solidFill>
                <a:schemeClr val="tx1"/>
              </a:solidFill>
            </a:endParaRPr>
          </a:p>
          <a:p>
            <a:pPr lvl="0"/>
            <a:r>
              <a:rPr lang="en-US" sz="3500" dirty="0" err="1">
                <a:solidFill>
                  <a:schemeClr val="tx1"/>
                </a:solidFill>
              </a:rPr>
              <a:t>TimeoutException</a:t>
            </a:r>
            <a:endParaRPr lang="en-US" sz="3500" dirty="0">
              <a:solidFill>
                <a:schemeClr val="tx1"/>
              </a:solidFill>
            </a:endParaRPr>
          </a:p>
          <a:p>
            <a:pPr lvl="0"/>
            <a:r>
              <a:rPr lang="en-US" sz="3500" dirty="0" err="1">
                <a:solidFill>
                  <a:schemeClr val="tx1"/>
                </a:solidFill>
              </a:rPr>
              <a:t>NoAlertPresentException</a:t>
            </a:r>
            <a:endParaRPr lang="en-US" sz="3500" dirty="0">
              <a:solidFill>
                <a:schemeClr val="tx1"/>
              </a:solidFill>
            </a:endParaRPr>
          </a:p>
          <a:p>
            <a:pPr lvl="0"/>
            <a:r>
              <a:rPr lang="en-US" sz="3500" dirty="0" err="1">
                <a:solidFill>
                  <a:schemeClr val="tx1"/>
                </a:solidFill>
              </a:rPr>
              <a:t>NoSuchWindowException</a:t>
            </a:r>
            <a:endParaRPr lang="en-US" sz="3500" dirty="0">
              <a:solidFill>
                <a:schemeClr val="tx1"/>
              </a:solidFill>
            </a:endParaRPr>
          </a:p>
          <a:p>
            <a:pPr lvl="0"/>
            <a:r>
              <a:rPr lang="en-US" sz="3500" dirty="0" err="1">
                <a:solidFill>
                  <a:schemeClr val="tx1"/>
                </a:solidFill>
              </a:rPr>
              <a:t>NoSuchElementException</a:t>
            </a:r>
            <a:endParaRPr lang="en-US" sz="3500" dirty="0">
              <a:solidFill>
                <a:schemeClr val="tx1"/>
              </a:solidFill>
            </a:endParaRPr>
          </a:p>
          <a:p>
            <a:endParaRPr lang="en-US" sz="3500" dirty="0">
              <a:solidFill>
                <a:schemeClr val="tx1"/>
              </a:solidFill>
            </a:endParaRPr>
          </a:p>
        </p:txBody>
      </p:sp>
    </p:spTree>
    <p:extLst>
      <p:ext uri="{BB962C8B-B14F-4D97-AF65-F5344CB8AC3E}">
        <p14:creationId xmlns:p14="http://schemas.microsoft.com/office/powerpoint/2010/main" val="7905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Explain the line of code </a:t>
            </a:r>
            <a:r>
              <a:rPr lang="en-US" b="1" i="1" dirty="0" err="1">
                <a:solidFill>
                  <a:schemeClr val="tx1"/>
                </a:solidFill>
              </a:rPr>
              <a:t>Webdriver</a:t>
            </a:r>
            <a:r>
              <a:rPr lang="en-US" b="1" i="1" dirty="0">
                <a:solidFill>
                  <a:schemeClr val="tx1"/>
                </a:solidFill>
              </a:rPr>
              <a:t> driver = new </a:t>
            </a:r>
            <a:r>
              <a:rPr lang="en-US" b="1" i="1" dirty="0" err="1">
                <a:solidFill>
                  <a:schemeClr val="tx1"/>
                </a:solidFill>
              </a:rPr>
              <a:t>FirefoxDriver</a:t>
            </a:r>
            <a:r>
              <a:rPr lang="en-US" b="1" i="1" dirty="0">
                <a:solidFill>
                  <a:schemeClr val="tx1"/>
                </a:solidFill>
              </a:rPr>
              <a:t>(); </a:t>
            </a:r>
            <a:r>
              <a:rPr lang="en-US" b="1" dirty="0">
                <a:solidFill>
                  <a:schemeClr val="tx1"/>
                </a:solidFill>
              </a:rPr>
              <a:t>?</a:t>
            </a:r>
            <a:endParaRPr lang="en-US"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52332" y="2631234"/>
            <a:ext cx="10484498" cy="37042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tx1"/>
                </a:solidFill>
              </a:rPr>
              <a:t>‘</a:t>
            </a:r>
            <a:r>
              <a:rPr lang="en-US" sz="3000" i="1" dirty="0">
                <a:solidFill>
                  <a:schemeClr val="tx1"/>
                </a:solidFill>
              </a:rPr>
              <a:t>WebDriver</a:t>
            </a:r>
            <a:r>
              <a:rPr lang="en-US" sz="3000" dirty="0">
                <a:solidFill>
                  <a:schemeClr val="tx1"/>
                </a:solidFill>
              </a:rPr>
              <a:t>‘ is an interface and we are creating an object of type WebDriver instantiating an object of </a:t>
            </a:r>
            <a:r>
              <a:rPr lang="en-US" sz="3000" dirty="0" err="1">
                <a:solidFill>
                  <a:schemeClr val="tx1"/>
                </a:solidFill>
              </a:rPr>
              <a:t>FirefoxDriver</a:t>
            </a:r>
            <a:r>
              <a:rPr lang="en-US" sz="3000" dirty="0">
                <a:solidFill>
                  <a:schemeClr val="tx1"/>
                </a:solidFill>
              </a:rPr>
              <a:t> class.</a:t>
            </a:r>
          </a:p>
          <a:p>
            <a:endParaRPr lang="en-US" sz="3000" dirty="0">
              <a:solidFill>
                <a:schemeClr val="tx1"/>
              </a:solidFill>
            </a:endParaRPr>
          </a:p>
        </p:txBody>
      </p:sp>
    </p:spTree>
    <p:extLst>
      <p:ext uri="{BB962C8B-B14F-4D97-AF65-F5344CB8AC3E}">
        <p14:creationId xmlns:p14="http://schemas.microsoft.com/office/powerpoint/2010/main" val="2168342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What are Soft Assert and Hard Assert in Selenium?</a:t>
            </a:r>
            <a:endParaRPr lang="en-US" sz="22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52332" y="2631234"/>
            <a:ext cx="10484498" cy="37042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solidFill>
                  <a:schemeClr val="tx1"/>
                </a:solidFill>
              </a:rPr>
              <a:t>Soft Assert:</a:t>
            </a:r>
            <a:r>
              <a:rPr lang="en-US" sz="2200" dirty="0">
                <a:solidFill>
                  <a:schemeClr val="tx1"/>
                </a:solidFill>
              </a:rPr>
              <a:t> It does not throw an exception when an assert fails and would continue with the next step after the assert statement.</a:t>
            </a:r>
          </a:p>
          <a:p>
            <a:endParaRPr lang="en-US" sz="2200" dirty="0">
              <a:solidFill>
                <a:schemeClr val="tx1"/>
              </a:solidFill>
            </a:endParaRPr>
          </a:p>
          <a:p>
            <a:r>
              <a:rPr lang="en-US" sz="2200" b="1" dirty="0">
                <a:solidFill>
                  <a:schemeClr val="tx1"/>
                </a:solidFill>
              </a:rPr>
              <a:t>Hard Assert</a:t>
            </a:r>
            <a:r>
              <a:rPr lang="en-US" sz="2200" dirty="0">
                <a:solidFill>
                  <a:schemeClr val="tx1"/>
                </a:solidFill>
              </a:rPr>
              <a:t>: Hard Assert throws an </a:t>
            </a:r>
            <a:r>
              <a:rPr lang="en-US" sz="2200" i="1" dirty="0" err="1">
                <a:solidFill>
                  <a:schemeClr val="tx1"/>
                </a:solidFill>
              </a:rPr>
              <a:t>AssertException</a:t>
            </a:r>
            <a:r>
              <a:rPr lang="en-US" sz="2200" dirty="0">
                <a:solidFill>
                  <a:schemeClr val="tx1"/>
                </a:solidFill>
              </a:rPr>
              <a:t> immediately when an assert statement fails and test suite continues with next </a:t>
            </a:r>
          </a:p>
        </p:txBody>
      </p:sp>
    </p:spTree>
    <p:extLst>
      <p:ext uri="{BB962C8B-B14F-4D97-AF65-F5344CB8AC3E}">
        <p14:creationId xmlns:p14="http://schemas.microsoft.com/office/powerpoint/2010/main" val="38176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What is the difference between Absolute Path and Relative Path?</a:t>
            </a:r>
            <a:endParaRPr lang="en-US"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52332" y="1866123"/>
            <a:ext cx="10484498" cy="156287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rPr>
              <a:t>Absolute XPath starts from the root node and ends with desired descendant element’s node. It starts with top HTML node and ends with input node. It starts with a single forward slash(/) as shown below.</a:t>
            </a:r>
          </a:p>
          <a:p>
            <a:endParaRPr lang="en-US" sz="2500" dirty="0">
              <a:solidFill>
                <a:schemeClr val="tx1"/>
              </a:solidFill>
            </a:endParaRPr>
          </a:p>
        </p:txBody>
      </p:sp>
      <p:graphicFrame>
        <p:nvGraphicFramePr>
          <p:cNvPr id="4" name="Table 3">
            <a:extLst>
              <a:ext uri="{FF2B5EF4-FFF2-40B4-BE49-F238E27FC236}">
                <a16:creationId xmlns:a16="http://schemas.microsoft.com/office/drawing/2014/main" id="{FBEA6836-862D-4DD9-8CB7-C43BA04D1FF4}"/>
              </a:ext>
            </a:extLst>
          </p:cNvPr>
          <p:cNvGraphicFramePr>
            <a:graphicFrameLocks noGrp="1"/>
          </p:cNvGraphicFramePr>
          <p:nvPr>
            <p:extLst>
              <p:ext uri="{D42A27DB-BD31-4B8C-83A1-F6EECF244321}">
                <p14:modId xmlns:p14="http://schemas.microsoft.com/office/powerpoint/2010/main" val="1116425339"/>
              </p:ext>
            </p:extLst>
          </p:nvPr>
        </p:nvGraphicFramePr>
        <p:xfrm>
          <a:off x="1152333" y="3564294"/>
          <a:ext cx="10417626" cy="559837"/>
        </p:xfrm>
        <a:graphic>
          <a:graphicData uri="http://schemas.openxmlformats.org/drawingml/2006/table">
            <a:tbl>
              <a:tblPr firstRow="1" firstCol="1" bandRow="1">
                <a:tableStyleId>{5C22544A-7EE6-4342-B048-85BDC9FD1C3A}</a:tableStyleId>
              </a:tblPr>
              <a:tblGrid>
                <a:gridCol w="263665">
                  <a:extLst>
                    <a:ext uri="{9D8B030D-6E8A-4147-A177-3AD203B41FA5}">
                      <a16:colId xmlns:a16="http://schemas.microsoft.com/office/drawing/2014/main" val="4154156800"/>
                    </a:ext>
                  </a:extLst>
                </a:gridCol>
                <a:gridCol w="10153961">
                  <a:extLst>
                    <a:ext uri="{9D8B030D-6E8A-4147-A177-3AD203B41FA5}">
                      <a16:colId xmlns:a16="http://schemas.microsoft.com/office/drawing/2014/main" val="219003125"/>
                    </a:ext>
                  </a:extLst>
                </a:gridCol>
              </a:tblGrid>
              <a:tr h="559837">
                <a:tc>
                  <a:txBody>
                    <a:bodyPr/>
                    <a:lstStyle/>
                    <a:p>
                      <a:pPr marL="0" marR="0" algn="ctr">
                        <a:lnSpc>
                          <a:spcPct val="200000"/>
                        </a:lnSpc>
                        <a:spcBef>
                          <a:spcPts val="0"/>
                        </a:spcBef>
                        <a:spcAft>
                          <a:spcPts val="0"/>
                        </a:spcAft>
                      </a:pPr>
                      <a:r>
                        <a:rPr lang="en-US" sz="2000">
                          <a:solidFill>
                            <a:schemeClr val="tx1"/>
                          </a:solidFill>
                          <a:effectLst/>
                        </a:rPr>
                        <a:t>1</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200000"/>
                        </a:lnSpc>
                        <a:spcBef>
                          <a:spcPts val="0"/>
                        </a:spcBef>
                        <a:spcAft>
                          <a:spcPts val="0"/>
                        </a:spcAft>
                      </a:pPr>
                      <a:r>
                        <a:rPr lang="en-US" sz="2000" dirty="0">
                          <a:solidFill>
                            <a:schemeClr val="tx1"/>
                          </a:solidFill>
                          <a:effectLst/>
                        </a:rPr>
                        <a:t>/html/body/div[3]/div[1]/form/table/</a:t>
                      </a:r>
                      <a:r>
                        <a:rPr lang="en-US" sz="2000" dirty="0" err="1">
                          <a:solidFill>
                            <a:schemeClr val="tx1"/>
                          </a:solidFill>
                          <a:effectLst/>
                        </a:rPr>
                        <a:t>tbody</a:t>
                      </a:r>
                      <a:r>
                        <a:rPr lang="en-US" sz="2000" dirty="0">
                          <a:solidFill>
                            <a:schemeClr val="tx1"/>
                          </a:solidFill>
                          <a:effectLst/>
                        </a:rPr>
                        <a:t>/tr[1]/td/input</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898867842"/>
                  </a:ext>
                </a:extLst>
              </a:tr>
            </a:tbl>
          </a:graphicData>
        </a:graphic>
      </p:graphicFrame>
      <p:sp>
        <p:nvSpPr>
          <p:cNvPr id="6" name="Rectangle 5">
            <a:extLst>
              <a:ext uri="{FF2B5EF4-FFF2-40B4-BE49-F238E27FC236}">
                <a16:creationId xmlns:a16="http://schemas.microsoft.com/office/drawing/2014/main" id="{0AC92D6E-E9AB-40B1-BB51-B138CABD8A15}"/>
              </a:ext>
            </a:extLst>
          </p:cNvPr>
          <p:cNvSpPr/>
          <p:nvPr/>
        </p:nvSpPr>
        <p:spPr>
          <a:xfrm>
            <a:off x="1085460" y="4315408"/>
            <a:ext cx="10417626" cy="1194319"/>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rPr>
              <a:t>Relative XPath starts from any node in between the HTML page to the current element’s node(last node of the element). It starts with a double forward slash(//) as shown below</a:t>
            </a:r>
          </a:p>
        </p:txBody>
      </p:sp>
      <p:graphicFrame>
        <p:nvGraphicFramePr>
          <p:cNvPr id="7" name="Table 6">
            <a:extLst>
              <a:ext uri="{FF2B5EF4-FFF2-40B4-BE49-F238E27FC236}">
                <a16:creationId xmlns:a16="http://schemas.microsoft.com/office/drawing/2014/main" id="{13F3E0CD-4CBA-4910-B432-4060C03C8310}"/>
              </a:ext>
            </a:extLst>
          </p:cNvPr>
          <p:cNvGraphicFramePr>
            <a:graphicFrameLocks noGrp="1"/>
          </p:cNvGraphicFramePr>
          <p:nvPr>
            <p:extLst>
              <p:ext uri="{D42A27DB-BD31-4B8C-83A1-F6EECF244321}">
                <p14:modId xmlns:p14="http://schemas.microsoft.com/office/powerpoint/2010/main" val="3986210656"/>
              </p:ext>
            </p:extLst>
          </p:nvPr>
        </p:nvGraphicFramePr>
        <p:xfrm>
          <a:off x="1152333" y="5971593"/>
          <a:ext cx="10109716" cy="662472"/>
        </p:xfrm>
        <a:graphic>
          <a:graphicData uri="http://schemas.openxmlformats.org/drawingml/2006/table">
            <a:tbl>
              <a:tblPr firstRow="1" firstCol="1" bandRow="1">
                <a:tableStyleId>{5C22544A-7EE6-4342-B048-85BDC9FD1C3A}</a:tableStyleId>
              </a:tblPr>
              <a:tblGrid>
                <a:gridCol w="255872">
                  <a:extLst>
                    <a:ext uri="{9D8B030D-6E8A-4147-A177-3AD203B41FA5}">
                      <a16:colId xmlns:a16="http://schemas.microsoft.com/office/drawing/2014/main" val="4013085538"/>
                    </a:ext>
                  </a:extLst>
                </a:gridCol>
                <a:gridCol w="9853844">
                  <a:extLst>
                    <a:ext uri="{9D8B030D-6E8A-4147-A177-3AD203B41FA5}">
                      <a16:colId xmlns:a16="http://schemas.microsoft.com/office/drawing/2014/main" val="2545779475"/>
                    </a:ext>
                  </a:extLst>
                </a:gridCol>
              </a:tblGrid>
              <a:tr h="662472">
                <a:tc>
                  <a:txBody>
                    <a:bodyPr/>
                    <a:lstStyle/>
                    <a:p>
                      <a:pPr marL="0" marR="0" algn="ctr">
                        <a:lnSpc>
                          <a:spcPct val="200000"/>
                        </a:lnSpc>
                        <a:spcBef>
                          <a:spcPts val="0"/>
                        </a:spcBef>
                        <a:spcAft>
                          <a:spcPts val="0"/>
                        </a:spcAft>
                      </a:pPr>
                      <a:r>
                        <a:rPr lang="en-US" sz="2200">
                          <a:solidFill>
                            <a:schemeClr val="tx1"/>
                          </a:solidFill>
                          <a:effectLst/>
                        </a:rPr>
                        <a:t>1</a:t>
                      </a:r>
                      <a:endParaRPr lang="en-US" sz="22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200000"/>
                        </a:lnSpc>
                        <a:spcBef>
                          <a:spcPts val="0"/>
                        </a:spcBef>
                        <a:spcAft>
                          <a:spcPts val="0"/>
                        </a:spcAft>
                      </a:pPr>
                      <a:r>
                        <a:rPr lang="en-US" sz="2200" dirty="0">
                          <a:solidFill>
                            <a:schemeClr val="tx1"/>
                          </a:solidFill>
                          <a:effectLst/>
                        </a:rPr>
                        <a:t>//input[@id='email']</a:t>
                      </a:r>
                      <a:endParaRPr lang="en-US" sz="2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202411323"/>
                  </a:ext>
                </a:extLst>
              </a:tr>
            </a:tbl>
          </a:graphicData>
        </a:graphic>
      </p:graphicFrame>
    </p:spTree>
    <p:extLst>
      <p:ext uri="{BB962C8B-B14F-4D97-AF65-F5344CB8AC3E}">
        <p14:creationId xmlns:p14="http://schemas.microsoft.com/office/powerpoint/2010/main" val="42029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arn(inVertic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What is the difference between git merge and pull request?</a:t>
            </a:r>
          </a:p>
        </p:txBody>
      </p:sp>
      <p:sp>
        <p:nvSpPr>
          <p:cNvPr id="3" name="Rectangle 2">
            <a:extLst>
              <a:ext uri="{FF2B5EF4-FFF2-40B4-BE49-F238E27FC236}">
                <a16:creationId xmlns:a16="http://schemas.microsoft.com/office/drawing/2014/main" id="{BDF6FEF7-8D2D-40A0-904F-FA6269CF1227}"/>
              </a:ext>
            </a:extLst>
          </p:cNvPr>
          <p:cNvSpPr/>
          <p:nvPr/>
        </p:nvSpPr>
        <p:spPr>
          <a:xfrm>
            <a:off x="1152332" y="2631234"/>
            <a:ext cx="10484498" cy="37042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AutoNum type="arabicPeriod"/>
            </a:pPr>
            <a:r>
              <a:rPr lang="en-US" sz="2200" dirty="0">
                <a:solidFill>
                  <a:schemeClr val="tx1"/>
                </a:solidFill>
              </a:rPr>
              <a:t>When we create pull request we can assign someone to review our code</a:t>
            </a:r>
          </a:p>
          <a:p>
            <a:pPr marL="457200" indent="-457200">
              <a:buAutoNum type="arabicPeriod"/>
            </a:pPr>
            <a:endParaRPr lang="en-US" sz="2200" dirty="0">
              <a:solidFill>
                <a:schemeClr val="tx1"/>
              </a:solidFill>
            </a:endParaRPr>
          </a:p>
          <a:p>
            <a:pPr marL="457200" indent="-457200">
              <a:buAutoNum type="arabicPeriod"/>
            </a:pPr>
            <a:r>
              <a:rPr lang="en-US" sz="2200" dirty="0">
                <a:solidFill>
                  <a:schemeClr val="tx1"/>
                </a:solidFill>
              </a:rPr>
              <a:t>When use git merge it directly merges from one branch to another</a:t>
            </a:r>
          </a:p>
        </p:txBody>
      </p:sp>
    </p:spTree>
    <p:extLst>
      <p:ext uri="{BB962C8B-B14F-4D97-AF65-F5344CB8AC3E}">
        <p14:creationId xmlns:p14="http://schemas.microsoft.com/office/powerpoint/2010/main" val="1219557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What do you mean by Constructor?</a:t>
            </a:r>
            <a:endParaRPr lang="en-US"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52332" y="2631234"/>
            <a:ext cx="10484498" cy="37042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900" dirty="0">
                <a:solidFill>
                  <a:schemeClr val="tx1"/>
                </a:solidFill>
              </a:rPr>
              <a:t>Constructor gets invoked when a new object is created. Every class has a constructor. If we do not explicitly write a constructor for a class the java compiler builds a default constructor for that class.</a:t>
            </a:r>
          </a:p>
          <a:p>
            <a:endParaRPr lang="en-US" sz="2900" dirty="0">
              <a:solidFill>
                <a:schemeClr val="tx1"/>
              </a:solidFill>
            </a:endParaRPr>
          </a:p>
        </p:txBody>
      </p:sp>
    </p:spTree>
    <p:extLst>
      <p:ext uri="{BB962C8B-B14F-4D97-AF65-F5344CB8AC3E}">
        <p14:creationId xmlns:p14="http://schemas.microsoft.com/office/powerpoint/2010/main" val="4012839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b="1" dirty="0">
                <a:solidFill>
                  <a:schemeClr val="tx1"/>
                </a:solidFill>
              </a:rPr>
              <a:t>Access Modifiers</a:t>
            </a:r>
          </a:p>
        </p:txBody>
      </p:sp>
      <p:sp>
        <p:nvSpPr>
          <p:cNvPr id="3" name="Rectangle 2">
            <a:extLst>
              <a:ext uri="{FF2B5EF4-FFF2-40B4-BE49-F238E27FC236}">
                <a16:creationId xmlns:a16="http://schemas.microsoft.com/office/drawing/2014/main" id="{BDF6FEF7-8D2D-40A0-904F-FA6269CF1227}"/>
              </a:ext>
            </a:extLst>
          </p:cNvPr>
          <p:cNvSpPr/>
          <p:nvPr/>
        </p:nvSpPr>
        <p:spPr>
          <a:xfrm>
            <a:off x="1152332" y="2631234"/>
            <a:ext cx="10484498" cy="37042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900" dirty="0">
                <a:solidFill>
                  <a:schemeClr val="tx1"/>
                </a:solidFill>
              </a:rPr>
              <a:t>Private </a:t>
            </a:r>
          </a:p>
          <a:p>
            <a:endParaRPr lang="en-US" sz="2900" dirty="0">
              <a:solidFill>
                <a:schemeClr val="tx1"/>
              </a:solidFill>
            </a:endParaRPr>
          </a:p>
          <a:p>
            <a:r>
              <a:rPr lang="en-US" sz="2900" dirty="0">
                <a:solidFill>
                  <a:schemeClr val="tx1"/>
                </a:solidFill>
              </a:rPr>
              <a:t>Default</a:t>
            </a:r>
          </a:p>
          <a:p>
            <a:endParaRPr lang="en-US" sz="2900" dirty="0">
              <a:solidFill>
                <a:schemeClr val="tx1"/>
              </a:solidFill>
            </a:endParaRPr>
          </a:p>
          <a:p>
            <a:r>
              <a:rPr lang="en-US" sz="2900" dirty="0">
                <a:solidFill>
                  <a:schemeClr val="tx1"/>
                </a:solidFill>
              </a:rPr>
              <a:t>Protected</a:t>
            </a:r>
          </a:p>
          <a:p>
            <a:endParaRPr lang="en-US" sz="2900" dirty="0">
              <a:solidFill>
                <a:schemeClr val="tx1"/>
              </a:solidFill>
            </a:endParaRPr>
          </a:p>
          <a:p>
            <a:r>
              <a:rPr lang="en-US" sz="2900" dirty="0">
                <a:solidFill>
                  <a:schemeClr val="tx1"/>
                </a:solidFill>
              </a:rPr>
              <a:t>Public</a:t>
            </a:r>
          </a:p>
        </p:txBody>
      </p:sp>
    </p:spTree>
    <p:extLst>
      <p:ext uri="{BB962C8B-B14F-4D97-AF65-F5344CB8AC3E}">
        <p14:creationId xmlns:p14="http://schemas.microsoft.com/office/powerpoint/2010/main" val="2950410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lumMod val="50000"/>
                  </a:schemeClr>
                </a:solidFill>
              </a:rPr>
              <a:t>What do you mean by Checked Exceptions?</a:t>
            </a:r>
            <a:endParaRPr lang="en-US" dirty="0">
              <a:solidFill>
                <a:schemeClr val="tx2">
                  <a:lumMod val="50000"/>
                </a:schemeClr>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52332" y="2631234"/>
            <a:ext cx="10484498" cy="302933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solidFill>
                  <a:schemeClr val="tx2">
                    <a:lumMod val="50000"/>
                  </a:schemeClr>
                </a:solidFill>
              </a:rPr>
              <a:t>It is an exception that is typically a user error or a problem that cannot be foreseen by the programmer. </a:t>
            </a:r>
          </a:p>
          <a:p>
            <a:r>
              <a:rPr lang="en-US" sz="2500" dirty="0">
                <a:solidFill>
                  <a:schemeClr val="tx2">
                    <a:lumMod val="50000"/>
                  </a:schemeClr>
                </a:solidFill>
              </a:rPr>
              <a:t>For example, if a file is to be opened, but the file cannot be found, an exception occurs. </a:t>
            </a:r>
          </a:p>
          <a:p>
            <a:r>
              <a:rPr lang="en-US" sz="2500" dirty="0">
                <a:solidFill>
                  <a:schemeClr val="tx2">
                    <a:lumMod val="50000"/>
                  </a:schemeClr>
                </a:solidFill>
              </a:rPr>
              <a:t>These exceptions cannot simply be ignored at the time of compilation.</a:t>
            </a:r>
          </a:p>
        </p:txBody>
      </p:sp>
    </p:spTree>
    <p:extLst>
      <p:ext uri="{BB962C8B-B14F-4D97-AF65-F5344CB8AC3E}">
        <p14:creationId xmlns:p14="http://schemas.microsoft.com/office/powerpoint/2010/main" val="371923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8"/>
            <a:ext cx="9148917" cy="59758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2">
                    <a:lumMod val="50000"/>
                  </a:schemeClr>
                </a:solidFill>
              </a:rPr>
              <a:t>Explain Runtime Exceptions?</a:t>
            </a:r>
            <a:endParaRPr lang="en-US" sz="2500" dirty="0">
              <a:solidFill>
                <a:schemeClr val="tx2">
                  <a:lumMod val="50000"/>
                </a:schemeClr>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52332" y="2631234"/>
            <a:ext cx="10484498" cy="260261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solidFill>
                  <a:schemeClr val="tx2">
                    <a:lumMod val="50000"/>
                  </a:schemeClr>
                </a:solidFill>
              </a:rPr>
              <a:t>It is an exception that occurs that probably could have been avoided by the programmer. As opposed to checked exceptions, runtime exceptions are ignored at the time of compilation.</a:t>
            </a:r>
          </a:p>
        </p:txBody>
      </p:sp>
    </p:spTree>
    <p:extLst>
      <p:ext uri="{BB962C8B-B14F-4D97-AF65-F5344CB8AC3E}">
        <p14:creationId xmlns:p14="http://schemas.microsoft.com/office/powerpoint/2010/main" val="384716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lumMod val="50000"/>
                  </a:schemeClr>
                </a:solidFill>
              </a:rPr>
              <a:t>When throws keyword is used?</a:t>
            </a:r>
            <a:endParaRPr lang="en-US" dirty="0">
              <a:solidFill>
                <a:schemeClr val="tx2">
                  <a:lumMod val="50000"/>
                </a:schemeClr>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52332" y="2631234"/>
            <a:ext cx="10484498" cy="37042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900" dirty="0">
                <a:solidFill>
                  <a:schemeClr val="tx2">
                    <a:lumMod val="50000"/>
                  </a:schemeClr>
                </a:solidFill>
              </a:rPr>
              <a:t>If a method does not handle a checked exception, the method must declare it using the throws keyword. The throws keyword appears at the end of a method's signature.</a:t>
            </a:r>
          </a:p>
          <a:p>
            <a:endParaRPr lang="en-US" sz="2900" dirty="0">
              <a:solidFill>
                <a:schemeClr val="tx2">
                  <a:lumMod val="50000"/>
                </a:schemeClr>
              </a:solidFill>
            </a:endParaRPr>
          </a:p>
        </p:txBody>
      </p:sp>
    </p:spTree>
    <p:extLst>
      <p:ext uri="{BB962C8B-B14F-4D97-AF65-F5344CB8AC3E}">
        <p14:creationId xmlns:p14="http://schemas.microsoft.com/office/powerpoint/2010/main" val="253849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3FAF5AC-2C43-4550-932C-3B9253F069BC}"/>
              </a:ext>
            </a:extLst>
          </p:cNvPr>
          <p:cNvSpPr/>
          <p:nvPr/>
        </p:nvSpPr>
        <p:spPr>
          <a:xfrm>
            <a:off x="1597980" y="523782"/>
            <a:ext cx="8922058" cy="1154097"/>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What is  Test Plan?</a:t>
            </a:r>
          </a:p>
          <a:p>
            <a:r>
              <a:rPr lang="en-US" sz="2000" dirty="0">
                <a:solidFill>
                  <a:schemeClr val="tx1"/>
                </a:solidFill>
              </a:rPr>
              <a:t>It is word document describing what and how a particular application will be tested in a given time frame.</a:t>
            </a:r>
          </a:p>
        </p:txBody>
      </p:sp>
      <p:sp>
        <p:nvSpPr>
          <p:cNvPr id="10" name="Rectangle 9">
            <a:extLst>
              <a:ext uri="{FF2B5EF4-FFF2-40B4-BE49-F238E27FC236}">
                <a16:creationId xmlns:a16="http://schemas.microsoft.com/office/drawing/2014/main" id="{45753EC1-6E51-44AD-8DA3-AC2E387CA91D}"/>
              </a:ext>
            </a:extLst>
          </p:cNvPr>
          <p:cNvSpPr/>
          <p:nvPr/>
        </p:nvSpPr>
        <p:spPr>
          <a:xfrm>
            <a:off x="1553592" y="2224993"/>
            <a:ext cx="9010835" cy="3717019"/>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CONTENT OF THE TEST PLAN:</a:t>
            </a:r>
            <a:br>
              <a:rPr lang="en-US" dirty="0">
                <a:solidFill>
                  <a:schemeClr val="tx1"/>
                </a:solidFill>
              </a:rPr>
            </a:br>
            <a:r>
              <a:rPr lang="en-US" dirty="0">
                <a:solidFill>
                  <a:schemeClr val="tx1"/>
                </a:solidFill>
              </a:rPr>
              <a:t>1. Overview about Project</a:t>
            </a:r>
          </a:p>
          <a:p>
            <a:r>
              <a:rPr lang="en-US" dirty="0">
                <a:solidFill>
                  <a:schemeClr val="tx1"/>
                </a:solidFill>
              </a:rPr>
              <a:t>2. Project Test Scope</a:t>
            </a:r>
            <a:br>
              <a:rPr lang="en-US" dirty="0">
                <a:solidFill>
                  <a:schemeClr val="tx1"/>
                </a:solidFill>
              </a:rPr>
            </a:br>
            <a:r>
              <a:rPr lang="en-US" dirty="0">
                <a:solidFill>
                  <a:schemeClr val="tx1"/>
                </a:solidFill>
              </a:rPr>
              <a:t>3. Types of Testing (Functional, Regression, </a:t>
            </a:r>
            <a:r>
              <a:rPr lang="en-US" dirty="0" err="1">
                <a:solidFill>
                  <a:schemeClr val="tx1"/>
                </a:solidFill>
              </a:rPr>
              <a:t>etc</a:t>
            </a:r>
            <a:r>
              <a:rPr lang="en-US" dirty="0">
                <a:solidFill>
                  <a:schemeClr val="tx1"/>
                </a:solidFill>
              </a:rPr>
              <a:t>). </a:t>
            </a:r>
            <a:br>
              <a:rPr lang="en-US" dirty="0">
                <a:solidFill>
                  <a:schemeClr val="tx1"/>
                </a:solidFill>
              </a:rPr>
            </a:br>
            <a:r>
              <a:rPr lang="en-US" dirty="0">
                <a:solidFill>
                  <a:schemeClr val="tx1"/>
                </a:solidFill>
              </a:rPr>
              <a:t>4. High Level Test Cases</a:t>
            </a:r>
            <a:br>
              <a:rPr lang="en-US" dirty="0">
                <a:solidFill>
                  <a:schemeClr val="tx1"/>
                </a:solidFill>
              </a:rPr>
            </a:br>
            <a:r>
              <a:rPr lang="en-US" dirty="0">
                <a:solidFill>
                  <a:schemeClr val="tx1"/>
                </a:solidFill>
              </a:rPr>
              <a:t>5. Entrance Criteria </a:t>
            </a:r>
            <a:br>
              <a:rPr lang="en-US" dirty="0">
                <a:solidFill>
                  <a:schemeClr val="tx1"/>
                </a:solidFill>
              </a:rPr>
            </a:br>
            <a:r>
              <a:rPr lang="en-US" dirty="0">
                <a:solidFill>
                  <a:schemeClr val="tx1"/>
                </a:solidFill>
              </a:rPr>
              <a:t>6. Exit Criteria</a:t>
            </a:r>
            <a:br>
              <a:rPr lang="en-US" dirty="0">
                <a:solidFill>
                  <a:schemeClr val="tx1"/>
                </a:solidFill>
              </a:rPr>
            </a:br>
            <a:r>
              <a:rPr lang="en-US" dirty="0">
                <a:solidFill>
                  <a:schemeClr val="tx1"/>
                </a:solidFill>
              </a:rPr>
              <a:t>7. Defect Life Cycle</a:t>
            </a:r>
          </a:p>
          <a:p>
            <a:r>
              <a:rPr lang="en-US" dirty="0">
                <a:solidFill>
                  <a:schemeClr val="tx1"/>
                </a:solidFill>
              </a:rPr>
              <a:t>8. Resources</a:t>
            </a:r>
            <a:br>
              <a:rPr lang="en-US" dirty="0">
                <a:solidFill>
                  <a:schemeClr val="tx1"/>
                </a:solidFill>
              </a:rPr>
            </a:br>
            <a:r>
              <a:rPr lang="en-US" dirty="0">
                <a:solidFill>
                  <a:schemeClr val="tx1"/>
                </a:solidFill>
              </a:rPr>
              <a:t>9.Testing Tools </a:t>
            </a:r>
          </a:p>
          <a:p>
            <a:r>
              <a:rPr lang="en-US" dirty="0">
                <a:solidFill>
                  <a:schemeClr val="tx1"/>
                </a:solidFill>
              </a:rPr>
              <a:t>10. Reporting</a:t>
            </a:r>
          </a:p>
          <a:p>
            <a:r>
              <a:rPr lang="en-US" dirty="0">
                <a:solidFill>
                  <a:schemeClr val="tx1"/>
                </a:solidFill>
              </a:rPr>
              <a:t>11. Meetings</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170443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2">
                    <a:lumMod val="50000"/>
                  </a:schemeClr>
                </a:solidFill>
              </a:rPr>
              <a:t>When throw keyword is used?</a:t>
            </a:r>
            <a:endParaRPr lang="en-US" sz="2500" dirty="0">
              <a:solidFill>
                <a:schemeClr val="tx2">
                  <a:lumMod val="50000"/>
                </a:schemeClr>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52332" y="2631234"/>
            <a:ext cx="10484498" cy="37042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solidFill>
                  <a:schemeClr val="tx2">
                    <a:lumMod val="50000"/>
                  </a:schemeClr>
                </a:solidFill>
              </a:rPr>
              <a:t>An exception can be thrown, either a newly instantiated one or an exception that you just caught, by using throw keyword.</a:t>
            </a:r>
          </a:p>
        </p:txBody>
      </p:sp>
    </p:spTree>
    <p:extLst>
      <p:ext uri="{BB962C8B-B14F-4D97-AF65-F5344CB8AC3E}">
        <p14:creationId xmlns:p14="http://schemas.microsoft.com/office/powerpoint/2010/main" val="4176164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2">
                    <a:lumMod val="50000"/>
                  </a:schemeClr>
                </a:solidFill>
              </a:rPr>
              <a:t>How finally used under Exception Handling?</a:t>
            </a:r>
            <a:endParaRPr lang="en-US" sz="2500" dirty="0">
              <a:solidFill>
                <a:schemeClr val="tx2">
                  <a:lumMod val="50000"/>
                </a:schemeClr>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52332" y="2631234"/>
            <a:ext cx="10484498" cy="37042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solidFill>
                  <a:schemeClr val="tx2">
                    <a:lumMod val="50000"/>
                  </a:schemeClr>
                </a:solidFill>
              </a:rPr>
              <a:t>The finally keyword is used to create a block of code that follows a try block. A finally block of code always executes, whether or not an exception has occurred.</a:t>
            </a:r>
          </a:p>
          <a:p>
            <a:endParaRPr lang="en-US" sz="2500" dirty="0">
              <a:solidFill>
                <a:schemeClr val="tx2">
                  <a:lumMod val="50000"/>
                </a:schemeClr>
              </a:solidFill>
            </a:endParaRPr>
          </a:p>
        </p:txBody>
      </p:sp>
    </p:spTree>
    <p:extLst>
      <p:ext uri="{BB962C8B-B14F-4D97-AF65-F5344CB8AC3E}">
        <p14:creationId xmlns:p14="http://schemas.microsoft.com/office/powerpoint/2010/main" val="1016830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2">
                    <a:lumMod val="50000"/>
                  </a:schemeClr>
                </a:solidFill>
              </a:rPr>
              <a:t>What is Abstract class?</a:t>
            </a:r>
            <a:endParaRPr lang="en-US" sz="2500" dirty="0">
              <a:solidFill>
                <a:schemeClr val="tx2">
                  <a:lumMod val="50000"/>
                </a:schemeClr>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52332" y="2631234"/>
            <a:ext cx="10484498" cy="37042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solidFill>
                  <a:schemeClr val="tx2">
                    <a:lumMod val="50000"/>
                  </a:schemeClr>
                </a:solidFill>
              </a:rPr>
              <a:t>These classes cannot be instantiated and are either partially implemented or not at all implemented. This class contains one or more abstract methods which are simply method declarations without a body.</a:t>
            </a:r>
          </a:p>
        </p:txBody>
      </p:sp>
    </p:spTree>
    <p:extLst>
      <p:ext uri="{BB962C8B-B14F-4D97-AF65-F5344CB8AC3E}">
        <p14:creationId xmlns:p14="http://schemas.microsoft.com/office/powerpoint/2010/main" val="92487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2">
                    <a:lumMod val="50000"/>
                  </a:schemeClr>
                </a:solidFill>
              </a:rPr>
              <a:t>When Abstract methods are used?</a:t>
            </a:r>
            <a:endParaRPr lang="en-US" sz="2500" dirty="0">
              <a:solidFill>
                <a:schemeClr val="tx2">
                  <a:lumMod val="50000"/>
                </a:schemeClr>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52332" y="2631234"/>
            <a:ext cx="10484498" cy="37042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solidFill>
                  <a:schemeClr val="tx2">
                    <a:lumMod val="50000"/>
                  </a:schemeClr>
                </a:solidFill>
              </a:rPr>
              <a:t>If you want a class to contain a particular method but you want the actual implementation of that method to be determined by child classes, you can declare the method in the parent class as abstract.</a:t>
            </a:r>
          </a:p>
          <a:p>
            <a:endParaRPr lang="en-US" sz="2500" dirty="0">
              <a:solidFill>
                <a:schemeClr val="tx2">
                  <a:lumMod val="50000"/>
                </a:schemeClr>
              </a:solidFill>
            </a:endParaRPr>
          </a:p>
        </p:txBody>
      </p:sp>
    </p:spTree>
    <p:extLst>
      <p:ext uri="{BB962C8B-B14F-4D97-AF65-F5344CB8AC3E}">
        <p14:creationId xmlns:p14="http://schemas.microsoft.com/office/powerpoint/2010/main" val="82942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2">
                    <a:lumMod val="50000"/>
                  </a:schemeClr>
                </a:solidFill>
              </a:rPr>
              <a:t>What is Encapsulation?</a:t>
            </a:r>
            <a:endParaRPr lang="en-US" sz="2500" dirty="0">
              <a:solidFill>
                <a:schemeClr val="tx2">
                  <a:lumMod val="50000"/>
                </a:schemeClr>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52332" y="2631234"/>
            <a:ext cx="10484498" cy="37042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solidFill>
                  <a:schemeClr val="tx2">
                    <a:lumMod val="50000"/>
                  </a:schemeClr>
                </a:solidFill>
              </a:rPr>
              <a:t>It is the technique of making the fields in a class private and providing access to the fields via public methods. If a field is declared private, it cannot be accessed by anyone outside the class, thereby hiding the fields within the class. Therefore encapsulation is also referred to as data hiding.</a:t>
            </a:r>
          </a:p>
          <a:p>
            <a:endParaRPr lang="en-US" sz="2500" dirty="0">
              <a:solidFill>
                <a:schemeClr val="tx2">
                  <a:lumMod val="50000"/>
                </a:schemeClr>
              </a:solidFill>
            </a:endParaRPr>
          </a:p>
        </p:txBody>
      </p:sp>
    </p:spTree>
    <p:extLst>
      <p:ext uri="{BB962C8B-B14F-4D97-AF65-F5344CB8AC3E}">
        <p14:creationId xmlns:p14="http://schemas.microsoft.com/office/powerpoint/2010/main" val="353187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2">
                    <a:lumMod val="50000"/>
                  </a:schemeClr>
                </a:solidFill>
              </a:rPr>
              <a:t>What is Integration	Testing?</a:t>
            </a:r>
          </a:p>
        </p:txBody>
      </p:sp>
      <p:sp>
        <p:nvSpPr>
          <p:cNvPr id="3" name="Rectangle 2">
            <a:extLst>
              <a:ext uri="{FF2B5EF4-FFF2-40B4-BE49-F238E27FC236}">
                <a16:creationId xmlns:a16="http://schemas.microsoft.com/office/drawing/2014/main" id="{BDF6FEF7-8D2D-40A0-904F-FA6269CF1227}"/>
              </a:ext>
            </a:extLst>
          </p:cNvPr>
          <p:cNvSpPr/>
          <p:nvPr/>
        </p:nvSpPr>
        <p:spPr>
          <a:xfrm>
            <a:off x="1152332" y="2631234"/>
            <a:ext cx="10484498" cy="37042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solidFill>
                  <a:schemeClr val="tx2">
                    <a:lumMod val="50000"/>
                  </a:schemeClr>
                </a:solidFill>
              </a:rPr>
              <a:t>	Integration 	testing	is	done	to	test 	the	modules/components	when	integrated	to	verify	that	they	work	as	expected	i.e.	to	test	 the	modules	which	are	 working	fine	individually	does	not	have	issues	when	integrated.</a:t>
            </a:r>
          </a:p>
        </p:txBody>
      </p:sp>
    </p:spTree>
    <p:extLst>
      <p:ext uri="{BB962C8B-B14F-4D97-AF65-F5344CB8AC3E}">
        <p14:creationId xmlns:p14="http://schemas.microsoft.com/office/powerpoint/2010/main" val="165953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2">
                    <a:lumMod val="50000"/>
                  </a:schemeClr>
                </a:solidFill>
              </a:rPr>
              <a:t>What public static void main(</a:t>
            </a:r>
            <a:r>
              <a:rPr lang="en-US" sz="2500" dirty="0" err="1">
                <a:solidFill>
                  <a:schemeClr val="tx2">
                    <a:lumMod val="50000"/>
                  </a:schemeClr>
                </a:solidFill>
              </a:rPr>
              <a:t>Stirng</a:t>
            </a:r>
            <a:r>
              <a:rPr lang="en-US" sz="2500" dirty="0">
                <a:solidFill>
                  <a:schemeClr val="tx2">
                    <a:lumMod val="50000"/>
                  </a:schemeClr>
                </a:solidFill>
              </a:rPr>
              <a:t> [] </a:t>
            </a:r>
            <a:r>
              <a:rPr lang="en-US" sz="2500" dirty="0" err="1">
                <a:solidFill>
                  <a:schemeClr val="tx2">
                    <a:lumMod val="50000"/>
                  </a:schemeClr>
                </a:solidFill>
              </a:rPr>
              <a:t>args</a:t>
            </a:r>
            <a:r>
              <a:rPr lang="en-US" sz="2500" dirty="0">
                <a:solidFill>
                  <a:schemeClr val="tx2">
                    <a:lumMod val="50000"/>
                  </a:schemeClr>
                </a:solidFill>
              </a:rPr>
              <a:t>)</a:t>
            </a:r>
          </a:p>
        </p:txBody>
      </p:sp>
      <p:sp>
        <p:nvSpPr>
          <p:cNvPr id="3" name="Rectangle 2">
            <a:extLst>
              <a:ext uri="{FF2B5EF4-FFF2-40B4-BE49-F238E27FC236}">
                <a16:creationId xmlns:a16="http://schemas.microsoft.com/office/drawing/2014/main" id="{BDF6FEF7-8D2D-40A0-904F-FA6269CF1227}"/>
              </a:ext>
            </a:extLst>
          </p:cNvPr>
          <p:cNvSpPr/>
          <p:nvPr/>
        </p:nvSpPr>
        <p:spPr>
          <a:xfrm>
            <a:off x="1152332" y="2631234"/>
            <a:ext cx="10484498" cy="37042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500" dirty="0">
                <a:solidFill>
                  <a:schemeClr val="tx2">
                    <a:lumMod val="50000"/>
                  </a:schemeClr>
                </a:solidFill>
              </a:rPr>
              <a:t>public − it is the access modifier.</a:t>
            </a:r>
          </a:p>
          <a:p>
            <a:pPr lvl="0"/>
            <a:r>
              <a:rPr lang="en-US" sz="2500" dirty="0">
                <a:solidFill>
                  <a:schemeClr val="tx2">
                    <a:lumMod val="50000"/>
                  </a:schemeClr>
                </a:solidFill>
              </a:rPr>
              <a:t>static − it allows main to be called without instantiating a particular instance of a class.</a:t>
            </a:r>
          </a:p>
          <a:p>
            <a:pPr lvl="0"/>
            <a:r>
              <a:rPr lang="en-US" sz="2500" dirty="0">
                <a:solidFill>
                  <a:schemeClr val="tx2">
                    <a:lumMod val="50000"/>
                  </a:schemeClr>
                </a:solidFill>
              </a:rPr>
              <a:t>void − it affirms the compiler that no value is returned by main.</a:t>
            </a:r>
          </a:p>
          <a:p>
            <a:pPr lvl="0"/>
            <a:r>
              <a:rPr lang="en-US" sz="2500" dirty="0">
                <a:solidFill>
                  <a:schemeClr val="tx2">
                    <a:lumMod val="50000"/>
                  </a:schemeClr>
                </a:solidFill>
              </a:rPr>
              <a:t>main − this method is called at the beginning of a Java program.</a:t>
            </a:r>
          </a:p>
          <a:p>
            <a:pPr lvl="0"/>
            <a:r>
              <a:rPr lang="en-US" sz="2500" dirty="0">
                <a:solidFill>
                  <a:schemeClr val="tx2">
                    <a:lumMod val="50000"/>
                  </a:schemeClr>
                </a:solidFill>
              </a:rPr>
              <a:t>String </a:t>
            </a:r>
            <a:r>
              <a:rPr lang="en-US" sz="2500" dirty="0" err="1">
                <a:solidFill>
                  <a:schemeClr val="tx2">
                    <a:lumMod val="50000"/>
                  </a:schemeClr>
                </a:solidFill>
              </a:rPr>
              <a:t>args</a:t>
            </a:r>
            <a:r>
              <a:rPr lang="en-US" sz="2500" dirty="0">
                <a:solidFill>
                  <a:schemeClr val="tx2">
                    <a:lumMod val="50000"/>
                  </a:schemeClr>
                </a:solidFill>
              </a:rPr>
              <a:t>[ ] − </a:t>
            </a:r>
            <a:r>
              <a:rPr lang="en-US" sz="2500" dirty="0" err="1">
                <a:solidFill>
                  <a:schemeClr val="tx2">
                    <a:lumMod val="50000"/>
                  </a:schemeClr>
                </a:solidFill>
              </a:rPr>
              <a:t>args</a:t>
            </a:r>
            <a:r>
              <a:rPr lang="en-US" sz="2500" dirty="0">
                <a:solidFill>
                  <a:schemeClr val="tx2">
                    <a:lumMod val="50000"/>
                  </a:schemeClr>
                </a:solidFill>
              </a:rPr>
              <a:t> parameter is an instance array of class String</a:t>
            </a:r>
          </a:p>
          <a:p>
            <a:endParaRPr lang="en-US" sz="2500" dirty="0">
              <a:solidFill>
                <a:schemeClr val="tx2">
                  <a:lumMod val="50000"/>
                </a:schemeClr>
              </a:solidFill>
            </a:endParaRPr>
          </a:p>
        </p:txBody>
      </p:sp>
    </p:spTree>
    <p:extLst>
      <p:ext uri="{BB962C8B-B14F-4D97-AF65-F5344CB8AC3E}">
        <p14:creationId xmlns:p14="http://schemas.microsoft.com/office/powerpoint/2010/main" val="355198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2">
                    <a:lumMod val="50000"/>
                  </a:schemeClr>
                </a:solidFill>
              </a:rPr>
              <a:t>User	Acceptance	testing?</a:t>
            </a:r>
          </a:p>
        </p:txBody>
      </p:sp>
      <p:sp>
        <p:nvSpPr>
          <p:cNvPr id="3" name="Rectangle 2">
            <a:extLst>
              <a:ext uri="{FF2B5EF4-FFF2-40B4-BE49-F238E27FC236}">
                <a16:creationId xmlns:a16="http://schemas.microsoft.com/office/drawing/2014/main" id="{BDF6FEF7-8D2D-40A0-904F-FA6269CF1227}"/>
              </a:ext>
            </a:extLst>
          </p:cNvPr>
          <p:cNvSpPr/>
          <p:nvPr/>
        </p:nvSpPr>
        <p:spPr>
          <a:xfrm>
            <a:off x="1152332" y="2631234"/>
            <a:ext cx="10484498" cy="37042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solidFill>
                  <a:schemeClr val="tx2">
                    <a:lumMod val="50000"/>
                  </a:schemeClr>
                </a:solidFill>
              </a:rPr>
              <a:t> 	User	acceptance	is	a	type	of	testing	performed 	by	the	Client	to	certify	the	system	with	respect	 to	the	requirements	that	was	agreed	upon.	This	 testing 	happens	in	the	final	phase	of	testing	before	moving 	the	software	application	to	Market 	or	Production	environment.</a:t>
            </a:r>
          </a:p>
        </p:txBody>
      </p:sp>
    </p:spTree>
    <p:extLst>
      <p:ext uri="{BB962C8B-B14F-4D97-AF65-F5344CB8AC3E}">
        <p14:creationId xmlns:p14="http://schemas.microsoft.com/office/powerpoint/2010/main" val="77775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1E20BF-ADA4-457D-966B-DBB3AF03926B}"/>
              </a:ext>
            </a:extLst>
          </p:cNvPr>
          <p:cNvSpPr/>
          <p:nvPr/>
        </p:nvSpPr>
        <p:spPr>
          <a:xfrm>
            <a:off x="2959237" y="735835"/>
            <a:ext cx="6082018" cy="855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is the difference between </a:t>
            </a:r>
            <a:r>
              <a:rPr lang="en-US" dirty="0" err="1">
                <a:solidFill>
                  <a:schemeClr val="tx1"/>
                </a:solidFill>
              </a:rPr>
              <a:t>Arraylist</a:t>
            </a:r>
            <a:r>
              <a:rPr lang="en-US" dirty="0">
                <a:solidFill>
                  <a:schemeClr val="tx1"/>
                </a:solidFill>
              </a:rPr>
              <a:t> and LinkedList</a:t>
            </a:r>
          </a:p>
        </p:txBody>
      </p:sp>
      <p:graphicFrame>
        <p:nvGraphicFramePr>
          <p:cNvPr id="4" name="Table 3">
            <a:extLst>
              <a:ext uri="{FF2B5EF4-FFF2-40B4-BE49-F238E27FC236}">
                <a16:creationId xmlns:a16="http://schemas.microsoft.com/office/drawing/2014/main" id="{55C52010-9ED5-4687-A9C2-A7DC0BB62643}"/>
              </a:ext>
            </a:extLst>
          </p:cNvPr>
          <p:cNvGraphicFramePr>
            <a:graphicFrameLocks noGrp="1"/>
          </p:cNvGraphicFramePr>
          <p:nvPr>
            <p:extLst>
              <p:ext uri="{D42A27DB-BD31-4B8C-83A1-F6EECF244321}">
                <p14:modId xmlns:p14="http://schemas.microsoft.com/office/powerpoint/2010/main" val="555993787"/>
              </p:ext>
            </p:extLst>
          </p:nvPr>
        </p:nvGraphicFramePr>
        <p:xfrm>
          <a:off x="1463039" y="2020389"/>
          <a:ext cx="8856618" cy="4371703"/>
        </p:xfrm>
        <a:graphic>
          <a:graphicData uri="http://schemas.openxmlformats.org/drawingml/2006/table">
            <a:tbl>
              <a:tblPr firstRow="1" firstCol="1" bandRow="1">
                <a:tableStyleId>{5C22544A-7EE6-4342-B048-85BDC9FD1C3A}</a:tableStyleId>
              </a:tblPr>
              <a:tblGrid>
                <a:gridCol w="2951574">
                  <a:extLst>
                    <a:ext uri="{9D8B030D-6E8A-4147-A177-3AD203B41FA5}">
                      <a16:colId xmlns:a16="http://schemas.microsoft.com/office/drawing/2014/main" val="792197636"/>
                    </a:ext>
                  </a:extLst>
                </a:gridCol>
                <a:gridCol w="2952522">
                  <a:extLst>
                    <a:ext uri="{9D8B030D-6E8A-4147-A177-3AD203B41FA5}">
                      <a16:colId xmlns:a16="http://schemas.microsoft.com/office/drawing/2014/main" val="3912906743"/>
                    </a:ext>
                  </a:extLst>
                </a:gridCol>
                <a:gridCol w="2952522">
                  <a:extLst>
                    <a:ext uri="{9D8B030D-6E8A-4147-A177-3AD203B41FA5}">
                      <a16:colId xmlns:a16="http://schemas.microsoft.com/office/drawing/2014/main" val="4230138058"/>
                    </a:ext>
                  </a:extLst>
                </a:gridCol>
              </a:tblGrid>
              <a:tr h="374069">
                <a:tc>
                  <a:txBody>
                    <a:bodyPr/>
                    <a:lstStyle/>
                    <a:p>
                      <a:pPr marL="0" marR="0">
                        <a:lnSpc>
                          <a:spcPct val="115000"/>
                        </a:lnSpc>
                        <a:spcBef>
                          <a:spcPts val="0"/>
                        </a:spcBef>
                        <a:spcAft>
                          <a:spcPts val="0"/>
                        </a:spcAft>
                      </a:pPr>
                      <a:r>
                        <a:rPr lang="en-US" sz="1600">
                          <a:effectLst/>
                        </a:rPr>
                        <a:t>DIFFERENCE</a:t>
                      </a:r>
                      <a:endParaRPr lang="en-US" sz="1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ARRAYLIST</a:t>
                      </a:r>
                      <a:endParaRPr lang="en-US" sz="1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LINKEDLIST</a:t>
                      </a:r>
                      <a:endParaRPr lang="en-US" sz="1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68725028"/>
                  </a:ext>
                </a:extLst>
              </a:tr>
              <a:tr h="992258">
                <a:tc>
                  <a:txBody>
                    <a:bodyPr/>
                    <a:lstStyle/>
                    <a:p>
                      <a:pPr marL="0" marR="0">
                        <a:lnSpc>
                          <a:spcPct val="115000"/>
                        </a:lnSpc>
                        <a:spcBef>
                          <a:spcPts val="0"/>
                        </a:spcBef>
                        <a:spcAft>
                          <a:spcPts val="0"/>
                        </a:spcAft>
                      </a:pPr>
                      <a:r>
                        <a:rPr lang="en-US" sz="1600">
                          <a:effectLst/>
                        </a:rPr>
                        <a:t>Access</a:t>
                      </a:r>
                      <a:endParaRPr lang="en-US" sz="1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dirty="0">
                          <a:effectLst/>
                        </a:rPr>
                        <a:t>Implements random access interface. Searches elements </a:t>
                      </a:r>
                      <a:r>
                        <a:rPr lang="en-US" sz="1600" b="1" dirty="0">
                          <a:effectLst/>
                        </a:rPr>
                        <a:t>randomly</a:t>
                      </a:r>
                      <a:r>
                        <a:rPr lang="en-US" sz="1600" dirty="0">
                          <a:effectLst/>
                        </a:rPr>
                        <a:t> in the list</a:t>
                      </a:r>
                      <a:endParaRPr lang="en-US" sz="1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dirty="0">
                          <a:effectLst/>
                        </a:rPr>
                        <a:t>Extends Abstract sequential List interface which provides </a:t>
                      </a:r>
                      <a:r>
                        <a:rPr lang="en-US" sz="1600" b="1" dirty="0">
                          <a:effectLst/>
                        </a:rPr>
                        <a:t>sequential</a:t>
                      </a:r>
                      <a:r>
                        <a:rPr lang="en-US" sz="1600" dirty="0">
                          <a:effectLst/>
                        </a:rPr>
                        <a:t> access to elements</a:t>
                      </a:r>
                      <a:endParaRPr lang="en-US" sz="1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51269280"/>
                  </a:ext>
                </a:extLst>
              </a:tr>
              <a:tr h="992258">
                <a:tc>
                  <a:txBody>
                    <a:bodyPr/>
                    <a:lstStyle/>
                    <a:p>
                      <a:pPr marL="0" marR="0">
                        <a:lnSpc>
                          <a:spcPct val="115000"/>
                        </a:lnSpc>
                        <a:spcBef>
                          <a:spcPts val="0"/>
                        </a:spcBef>
                        <a:spcAft>
                          <a:spcPts val="0"/>
                        </a:spcAft>
                      </a:pPr>
                      <a:r>
                        <a:rPr lang="en-US" sz="1600">
                          <a:effectLst/>
                        </a:rPr>
                        <a:t>Searching and retrieval of elements</a:t>
                      </a:r>
                      <a:endParaRPr lang="en-US" sz="1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dirty="0" err="1">
                          <a:effectLst/>
                        </a:rPr>
                        <a:t>Arraylist</a:t>
                      </a:r>
                      <a:r>
                        <a:rPr lang="en-US" sz="1600" dirty="0">
                          <a:effectLst/>
                        </a:rPr>
                        <a:t> provides random access, so searching and retrieval of elements is </a:t>
                      </a:r>
                      <a:r>
                        <a:rPr lang="en-US" sz="1600" b="1" dirty="0">
                          <a:effectLst/>
                        </a:rPr>
                        <a:t>fast</a:t>
                      </a:r>
                      <a:endParaRPr lang="en-US" sz="1600" b="1"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dirty="0">
                          <a:effectLst/>
                        </a:rPr>
                        <a:t>Searching and retrieval of elements is </a:t>
                      </a:r>
                      <a:r>
                        <a:rPr lang="en-US" sz="1600" b="1" dirty="0">
                          <a:effectLst/>
                        </a:rPr>
                        <a:t>slow</a:t>
                      </a:r>
                      <a:r>
                        <a:rPr lang="en-US" sz="1600" dirty="0">
                          <a:effectLst/>
                        </a:rPr>
                        <a:t> because of sequential access to elements </a:t>
                      </a:r>
                      <a:endParaRPr lang="en-US" sz="1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27032064"/>
                  </a:ext>
                </a:extLst>
              </a:tr>
              <a:tr h="2013118">
                <a:tc>
                  <a:txBody>
                    <a:bodyPr/>
                    <a:lstStyle/>
                    <a:p>
                      <a:pPr marL="0" marR="0">
                        <a:lnSpc>
                          <a:spcPct val="115000"/>
                        </a:lnSpc>
                        <a:spcBef>
                          <a:spcPts val="0"/>
                        </a:spcBef>
                        <a:spcAft>
                          <a:spcPts val="0"/>
                        </a:spcAft>
                      </a:pPr>
                      <a:r>
                        <a:rPr lang="en-US" sz="1600">
                          <a:effectLst/>
                        </a:rPr>
                        <a:t>Addition and Removal of elements</a:t>
                      </a:r>
                      <a:endParaRPr lang="en-US" sz="1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a:effectLst/>
                        </a:rPr>
                        <a:t>Adding and removing elements in random positions is slow</a:t>
                      </a:r>
                      <a:endParaRPr lang="en-US" sz="160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marL="0" marR="0">
                        <a:lnSpc>
                          <a:spcPct val="115000"/>
                        </a:lnSpc>
                        <a:spcBef>
                          <a:spcPts val="0"/>
                        </a:spcBef>
                        <a:spcAft>
                          <a:spcPts val="0"/>
                        </a:spcAft>
                      </a:pPr>
                      <a:r>
                        <a:rPr lang="en-US" sz="1600" dirty="0">
                          <a:effectLst/>
                        </a:rPr>
                        <a:t>Adding and removal of elements in random positions is fast because there is no need to resize the array just by updating the node structure with.</a:t>
                      </a:r>
                      <a:endParaRPr lang="en-US" sz="1600" dirty="0">
                        <a:solidFill>
                          <a:srgbClr val="000000"/>
                        </a:solidFill>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7809429"/>
                  </a:ext>
                </a:extLst>
              </a:tr>
            </a:tbl>
          </a:graphicData>
        </a:graphic>
      </p:graphicFrame>
    </p:spTree>
    <p:extLst>
      <p:ext uri="{BB962C8B-B14F-4D97-AF65-F5344CB8AC3E}">
        <p14:creationId xmlns:p14="http://schemas.microsoft.com/office/powerpoint/2010/main" val="1922372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F2BA93C-8C61-4B1A-BB73-241E591D5A5A}"/>
              </a:ext>
            </a:extLst>
          </p:cNvPr>
          <p:cNvSpPr/>
          <p:nvPr/>
        </p:nvSpPr>
        <p:spPr>
          <a:xfrm>
            <a:off x="1432042" y="1885766"/>
            <a:ext cx="9622172" cy="41609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Autoboxing</a:t>
            </a:r>
            <a:r>
              <a:rPr lang="en-US" dirty="0">
                <a:solidFill>
                  <a:schemeClr val="tx1"/>
                </a:solidFill>
              </a:rPr>
              <a:t> happens when we try to convert from primitive to Wrapper class</a:t>
            </a: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lvl="0"/>
            <a:r>
              <a:rPr lang="en-US" b="1" dirty="0">
                <a:solidFill>
                  <a:schemeClr val="tx1"/>
                </a:solidFill>
              </a:rPr>
              <a:t>Unboxing</a:t>
            </a:r>
            <a:r>
              <a:rPr lang="en-US" dirty="0">
                <a:solidFill>
                  <a:schemeClr val="tx1"/>
                </a:solidFill>
              </a:rPr>
              <a:t> is opposite. Whenever we try to convert from Wrapper class to primitive type, we don’t have to explicitly cast it. It automatically unboxes it. </a:t>
            </a:r>
          </a:p>
          <a:p>
            <a:endParaRPr lang="en-US" dirty="0">
              <a:solidFill>
                <a:schemeClr val="tx1"/>
              </a:solidFill>
            </a:endParaRPr>
          </a:p>
          <a:p>
            <a:endParaRPr lang="en-US" dirty="0">
              <a:solidFill>
                <a:schemeClr val="tx1"/>
              </a:solidFill>
            </a:endParaRPr>
          </a:p>
        </p:txBody>
      </p:sp>
      <p:sp>
        <p:nvSpPr>
          <p:cNvPr id="2" name="Rectangle 1">
            <a:extLst>
              <a:ext uri="{FF2B5EF4-FFF2-40B4-BE49-F238E27FC236}">
                <a16:creationId xmlns:a16="http://schemas.microsoft.com/office/drawing/2014/main" id="{C30A4C42-D9D3-4D99-98C0-DCE5E1A1C496}"/>
              </a:ext>
            </a:extLst>
          </p:cNvPr>
          <p:cNvSpPr/>
          <p:nvPr/>
        </p:nvSpPr>
        <p:spPr>
          <a:xfrm>
            <a:off x="1432042" y="904254"/>
            <a:ext cx="9622172" cy="578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IS </a:t>
            </a:r>
            <a:r>
              <a:rPr lang="en-US" b="1" dirty="0">
                <a:solidFill>
                  <a:schemeClr val="tx1"/>
                </a:solidFill>
              </a:rPr>
              <a:t>Autoboxing and Unboxing</a:t>
            </a:r>
          </a:p>
        </p:txBody>
      </p:sp>
    </p:spTree>
    <p:extLst>
      <p:ext uri="{BB962C8B-B14F-4D97-AF65-F5344CB8AC3E}">
        <p14:creationId xmlns:p14="http://schemas.microsoft.com/office/powerpoint/2010/main" val="1115450610"/>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8203189-44A8-446B-942B-67969DD92592}"/>
              </a:ext>
            </a:extLst>
          </p:cNvPr>
          <p:cNvSpPr/>
          <p:nvPr/>
        </p:nvSpPr>
        <p:spPr>
          <a:xfrm>
            <a:off x="1560224" y="889044"/>
            <a:ext cx="9148917" cy="74994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lumMod val="95000"/>
                    <a:lumOff val="5000"/>
                  </a:schemeClr>
                </a:solidFill>
              </a:rPr>
              <a:t>What is Requirement Traceability Matrix?</a:t>
            </a:r>
          </a:p>
        </p:txBody>
      </p:sp>
      <p:sp>
        <p:nvSpPr>
          <p:cNvPr id="5" name="Rectangle 4">
            <a:extLst>
              <a:ext uri="{FF2B5EF4-FFF2-40B4-BE49-F238E27FC236}">
                <a16:creationId xmlns:a16="http://schemas.microsoft.com/office/drawing/2014/main" id="{A8E1509E-16D9-4CA3-B037-805BC8A04556}"/>
              </a:ext>
            </a:extLst>
          </p:cNvPr>
          <p:cNvSpPr/>
          <p:nvPr/>
        </p:nvSpPr>
        <p:spPr>
          <a:xfrm>
            <a:off x="1640123" y="2264361"/>
            <a:ext cx="9148917" cy="41386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AutoNum type="arabicPeriod"/>
            </a:pPr>
            <a:r>
              <a:rPr lang="en-US" dirty="0">
                <a:solidFill>
                  <a:schemeClr val="tx1">
                    <a:lumMod val="95000"/>
                    <a:lumOff val="5000"/>
                  </a:schemeClr>
                </a:solidFill>
              </a:rPr>
              <a:t>To determine whether the developed project is meet the requirements of the user.</a:t>
            </a:r>
          </a:p>
          <a:p>
            <a:pPr algn="just"/>
            <a:r>
              <a:rPr lang="en-US" dirty="0">
                <a:solidFill>
                  <a:schemeClr val="tx1">
                    <a:lumMod val="95000"/>
                    <a:lumOff val="5000"/>
                  </a:schemeClr>
                </a:solidFill>
              </a:rPr>
              <a:t> </a:t>
            </a:r>
          </a:p>
          <a:p>
            <a:pPr algn="just"/>
            <a:r>
              <a:rPr lang="en-US" dirty="0">
                <a:solidFill>
                  <a:schemeClr val="tx1">
                    <a:lumMod val="95000"/>
                    <a:lumOff val="5000"/>
                  </a:schemeClr>
                </a:solidFill>
              </a:rPr>
              <a:t>2.  To make sure all test cases covers requirements.</a:t>
            </a:r>
          </a:p>
        </p:txBody>
      </p:sp>
    </p:spTree>
    <p:extLst>
      <p:ext uri="{BB962C8B-B14F-4D97-AF65-F5344CB8AC3E}">
        <p14:creationId xmlns:p14="http://schemas.microsoft.com/office/powerpoint/2010/main" val="34729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F2BA93C-8C61-4B1A-BB73-241E591D5A5A}"/>
              </a:ext>
            </a:extLst>
          </p:cNvPr>
          <p:cNvSpPr/>
          <p:nvPr/>
        </p:nvSpPr>
        <p:spPr>
          <a:xfrm>
            <a:off x="1205619" y="1293582"/>
            <a:ext cx="9622172" cy="53815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Final</a:t>
            </a:r>
            <a:r>
              <a:rPr lang="en-US" dirty="0">
                <a:solidFill>
                  <a:schemeClr val="tx1"/>
                </a:solidFill>
              </a:rPr>
              <a:t> -&gt; when ‘final’ applied to something that means value can not be changed. </a:t>
            </a:r>
          </a:p>
          <a:p>
            <a:endParaRPr lang="en-US" dirty="0">
              <a:solidFill>
                <a:schemeClr val="tx1"/>
              </a:solidFill>
            </a:endParaRPr>
          </a:p>
          <a:p>
            <a:endParaRPr lang="en-US" dirty="0">
              <a:solidFill>
                <a:schemeClr val="tx1"/>
              </a:solidFill>
            </a:endParaRPr>
          </a:p>
          <a:p>
            <a:endParaRPr lang="en-US" dirty="0">
              <a:solidFill>
                <a:schemeClr val="tx1"/>
              </a:solidFill>
            </a:endParaRPr>
          </a:p>
          <a:p>
            <a:pPr lvl="0"/>
            <a:r>
              <a:rPr lang="en-US" b="1" dirty="0">
                <a:solidFill>
                  <a:schemeClr val="tx1"/>
                </a:solidFill>
              </a:rPr>
              <a:t>Finally</a:t>
            </a:r>
            <a:r>
              <a:rPr lang="en-US" dirty="0">
                <a:solidFill>
                  <a:schemeClr val="tx1"/>
                </a:solidFill>
              </a:rPr>
              <a:t> -&gt; it is inside the exception handling. Finally block will be executed no matter what happens in try/ catch block. Exception handled or not handled finally() block will be executed. </a:t>
            </a:r>
          </a:p>
          <a:p>
            <a:pPr lvl="0"/>
            <a:r>
              <a:rPr lang="en-US" dirty="0">
                <a:solidFill>
                  <a:schemeClr val="tx1"/>
                </a:solidFill>
              </a:rPr>
              <a:t>Only way not to run </a:t>
            </a:r>
            <a:r>
              <a:rPr lang="en-US" b="1" dirty="0">
                <a:solidFill>
                  <a:schemeClr val="tx1"/>
                </a:solidFill>
              </a:rPr>
              <a:t>finally()</a:t>
            </a:r>
            <a:r>
              <a:rPr lang="en-US" dirty="0">
                <a:solidFill>
                  <a:schemeClr val="tx1"/>
                </a:solidFill>
              </a:rPr>
              <a:t> block is </a:t>
            </a:r>
            <a:r>
              <a:rPr lang="en-US" dirty="0" err="1">
                <a:solidFill>
                  <a:schemeClr val="tx1"/>
                </a:solidFill>
              </a:rPr>
              <a:t>System.exit</a:t>
            </a:r>
            <a:r>
              <a:rPr lang="en-US" dirty="0">
                <a:solidFill>
                  <a:schemeClr val="tx1"/>
                </a:solidFill>
              </a:rPr>
              <a:t>();</a:t>
            </a:r>
          </a:p>
          <a:p>
            <a:r>
              <a:rPr lang="en-US" dirty="0">
                <a:solidFill>
                  <a:schemeClr val="tx1"/>
                </a:solidFill>
              </a:rPr>
              <a:t>This statement terminates the program. </a:t>
            </a:r>
          </a:p>
          <a:p>
            <a:endParaRPr lang="en-US" dirty="0">
              <a:solidFill>
                <a:schemeClr val="tx1"/>
              </a:solidFill>
            </a:endParaRPr>
          </a:p>
          <a:p>
            <a:pPr lvl="0"/>
            <a:r>
              <a:rPr lang="en-US" b="1" dirty="0">
                <a:solidFill>
                  <a:schemeClr val="tx1"/>
                </a:solidFill>
              </a:rPr>
              <a:t>finalize</a:t>
            </a:r>
            <a:r>
              <a:rPr lang="en-US" dirty="0">
                <a:solidFill>
                  <a:schemeClr val="tx1"/>
                </a:solidFill>
              </a:rPr>
              <a:t>()  </a:t>
            </a:r>
          </a:p>
          <a:p>
            <a:r>
              <a:rPr lang="en-US" dirty="0">
                <a:solidFill>
                  <a:schemeClr val="tx1"/>
                </a:solidFill>
              </a:rPr>
              <a:t>⇒ In java, we don’t have to worry about cleaning up the object from memory. JVM automatically cleans up the created object. Whenever object does not point to any reference anymore then JVM calls </a:t>
            </a:r>
            <a:r>
              <a:rPr lang="en-US" b="1" dirty="0">
                <a:solidFill>
                  <a:schemeClr val="tx1"/>
                </a:solidFill>
              </a:rPr>
              <a:t>finalize()</a:t>
            </a:r>
            <a:r>
              <a:rPr lang="en-US" dirty="0">
                <a:solidFill>
                  <a:schemeClr val="tx1"/>
                </a:solidFill>
              </a:rPr>
              <a:t> method to delete that object to clean up memory. </a:t>
            </a:r>
          </a:p>
          <a:p>
            <a:endParaRPr lang="en-US" dirty="0">
              <a:solidFill>
                <a:schemeClr val="tx1"/>
              </a:solidFill>
            </a:endParaRPr>
          </a:p>
          <a:p>
            <a:endParaRPr lang="en-US" dirty="0">
              <a:solidFill>
                <a:schemeClr val="tx1"/>
              </a:solidFill>
            </a:endParaRPr>
          </a:p>
        </p:txBody>
      </p:sp>
      <p:sp>
        <p:nvSpPr>
          <p:cNvPr id="2" name="Rectangle 1">
            <a:extLst>
              <a:ext uri="{FF2B5EF4-FFF2-40B4-BE49-F238E27FC236}">
                <a16:creationId xmlns:a16="http://schemas.microsoft.com/office/drawing/2014/main" id="{C30A4C42-D9D3-4D99-98C0-DCE5E1A1C496}"/>
              </a:ext>
            </a:extLst>
          </p:cNvPr>
          <p:cNvSpPr/>
          <p:nvPr/>
        </p:nvSpPr>
        <p:spPr>
          <a:xfrm>
            <a:off x="1258064" y="312071"/>
            <a:ext cx="9517282" cy="578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                                                Final vs finally vs finalize </a:t>
            </a:r>
            <a:endParaRPr lang="en-US" dirty="0">
              <a:solidFill>
                <a:schemeClr val="tx1"/>
              </a:solidFill>
            </a:endParaRPr>
          </a:p>
        </p:txBody>
      </p:sp>
    </p:spTree>
    <p:extLst>
      <p:ext uri="{BB962C8B-B14F-4D97-AF65-F5344CB8AC3E}">
        <p14:creationId xmlns:p14="http://schemas.microsoft.com/office/powerpoint/2010/main" val="1993647607"/>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F2BA93C-8C61-4B1A-BB73-241E591D5A5A}"/>
              </a:ext>
            </a:extLst>
          </p:cNvPr>
          <p:cNvSpPr/>
          <p:nvPr/>
        </p:nvSpPr>
        <p:spPr>
          <a:xfrm>
            <a:off x="964466" y="3180548"/>
            <a:ext cx="10011370" cy="864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a:solidFill>
                  <a:schemeClr val="tx1"/>
                </a:solidFill>
              </a:rPr>
              <a:t>I store some of my data in properties file and read them using the keywords. </a:t>
            </a:r>
          </a:p>
        </p:txBody>
      </p:sp>
      <p:sp>
        <p:nvSpPr>
          <p:cNvPr id="2" name="Rectangle 1">
            <a:extLst>
              <a:ext uri="{FF2B5EF4-FFF2-40B4-BE49-F238E27FC236}">
                <a16:creationId xmlns:a16="http://schemas.microsoft.com/office/drawing/2014/main" id="{C30A4C42-D9D3-4D99-98C0-DCE5E1A1C496}"/>
              </a:ext>
            </a:extLst>
          </p:cNvPr>
          <p:cNvSpPr/>
          <p:nvPr/>
        </p:nvSpPr>
        <p:spPr>
          <a:xfrm>
            <a:off x="1706880" y="1383225"/>
            <a:ext cx="8449751" cy="5788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        </a:t>
            </a:r>
            <a:r>
              <a:rPr lang="en-US" sz="2200" dirty="0">
                <a:solidFill>
                  <a:schemeClr val="tx1"/>
                </a:solidFill>
              </a:rPr>
              <a:t>What is the role of properties file in your framework:</a:t>
            </a:r>
          </a:p>
        </p:txBody>
      </p:sp>
    </p:spTree>
    <p:extLst>
      <p:ext uri="{BB962C8B-B14F-4D97-AF65-F5344CB8AC3E}">
        <p14:creationId xmlns:p14="http://schemas.microsoft.com/office/powerpoint/2010/main" val="47986708"/>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2">
                    <a:lumMod val="50000"/>
                  </a:schemeClr>
                </a:solidFill>
              </a:rPr>
              <a:t>Ad-hoc	testing?</a:t>
            </a:r>
          </a:p>
        </p:txBody>
      </p:sp>
      <p:sp>
        <p:nvSpPr>
          <p:cNvPr id="3" name="Rectangle 2">
            <a:extLst>
              <a:ext uri="{FF2B5EF4-FFF2-40B4-BE49-F238E27FC236}">
                <a16:creationId xmlns:a16="http://schemas.microsoft.com/office/drawing/2014/main" id="{BDF6FEF7-8D2D-40A0-904F-FA6269CF1227}"/>
              </a:ext>
            </a:extLst>
          </p:cNvPr>
          <p:cNvSpPr/>
          <p:nvPr/>
        </p:nvSpPr>
        <p:spPr>
          <a:xfrm>
            <a:off x="1152332" y="2631234"/>
            <a:ext cx="10484498" cy="37042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solidFill>
                  <a:schemeClr val="tx2">
                    <a:lumMod val="50000"/>
                  </a:schemeClr>
                </a:solidFill>
              </a:rPr>
              <a:t>	Testing	performed	without	planning	and	documentation	-the	tester	tries	to	'break'	the	system	by	randomly	trying	the	system's	functionality.	It	is	performed	by	the	testing	team</a:t>
            </a:r>
          </a:p>
        </p:txBody>
      </p:sp>
    </p:spTree>
    <p:extLst>
      <p:ext uri="{BB962C8B-B14F-4D97-AF65-F5344CB8AC3E}">
        <p14:creationId xmlns:p14="http://schemas.microsoft.com/office/powerpoint/2010/main" val="382463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2">
                    <a:lumMod val="50000"/>
                  </a:schemeClr>
                </a:solidFill>
              </a:rPr>
              <a:t>Back	end	testing</a:t>
            </a:r>
          </a:p>
        </p:txBody>
      </p:sp>
      <p:sp>
        <p:nvSpPr>
          <p:cNvPr id="3" name="Rectangle 2">
            <a:extLst>
              <a:ext uri="{FF2B5EF4-FFF2-40B4-BE49-F238E27FC236}">
                <a16:creationId xmlns:a16="http://schemas.microsoft.com/office/drawing/2014/main" id="{BDF6FEF7-8D2D-40A0-904F-FA6269CF1227}"/>
              </a:ext>
            </a:extLst>
          </p:cNvPr>
          <p:cNvSpPr/>
          <p:nvPr/>
        </p:nvSpPr>
        <p:spPr>
          <a:xfrm>
            <a:off x="1152332" y="2631234"/>
            <a:ext cx="10484498" cy="37042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solidFill>
                  <a:schemeClr val="tx2">
                    <a:lumMod val="50000"/>
                  </a:schemeClr>
                </a:solidFill>
              </a:rPr>
              <a:t>• 	Back	end	testing	is	commonly	referred	to	Database	testing or	server	side	testing.	 The	data	entered	in	the	front	end	will	be	stored	in	the	back-end	database.	The	database	may	be SQL	Server,	MySQL,	Oracle 	etc.	 The	data	will	be	organized	in	the	tables	as	record,	and	it	is	used	to	support	the	content	of	the	page.</a:t>
            </a:r>
          </a:p>
        </p:txBody>
      </p:sp>
    </p:spTree>
    <p:extLst>
      <p:ext uri="{BB962C8B-B14F-4D97-AF65-F5344CB8AC3E}">
        <p14:creationId xmlns:p14="http://schemas.microsoft.com/office/powerpoint/2010/main" val="2418788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1E20BF-ADA4-457D-966B-DBB3AF03926B}"/>
              </a:ext>
            </a:extLst>
          </p:cNvPr>
          <p:cNvSpPr/>
          <p:nvPr/>
        </p:nvSpPr>
        <p:spPr>
          <a:xfrm>
            <a:off x="1336657" y="423084"/>
            <a:ext cx="1322343" cy="56206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Substring </a:t>
            </a:r>
            <a:endParaRPr lang="en-US" dirty="0">
              <a:solidFill>
                <a:schemeClr val="tx1"/>
              </a:solidFill>
            </a:endParaRPr>
          </a:p>
        </p:txBody>
      </p:sp>
      <p:sp>
        <p:nvSpPr>
          <p:cNvPr id="7" name="Rectangle: Rounded Corners 6">
            <a:extLst>
              <a:ext uri="{FF2B5EF4-FFF2-40B4-BE49-F238E27FC236}">
                <a16:creationId xmlns:a16="http://schemas.microsoft.com/office/drawing/2014/main" id="{AE7C508A-62F2-457E-BF72-A5B2AA436511}"/>
              </a:ext>
            </a:extLst>
          </p:cNvPr>
          <p:cNvSpPr/>
          <p:nvPr/>
        </p:nvSpPr>
        <p:spPr>
          <a:xfrm>
            <a:off x="3515756" y="421687"/>
            <a:ext cx="7709482" cy="56206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cuts the string, returns string</a:t>
            </a:r>
            <a:endParaRPr lang="en-US" dirty="0">
              <a:solidFill>
                <a:schemeClr val="tx1"/>
              </a:solidFill>
            </a:endParaRPr>
          </a:p>
        </p:txBody>
      </p:sp>
      <p:sp>
        <p:nvSpPr>
          <p:cNvPr id="9" name="Rectangle 8">
            <a:extLst>
              <a:ext uri="{FF2B5EF4-FFF2-40B4-BE49-F238E27FC236}">
                <a16:creationId xmlns:a16="http://schemas.microsoft.com/office/drawing/2014/main" id="{9975D268-8539-4CDE-8F48-11AFC92C3234}"/>
              </a:ext>
            </a:extLst>
          </p:cNvPr>
          <p:cNvSpPr/>
          <p:nvPr/>
        </p:nvSpPr>
        <p:spPr>
          <a:xfrm>
            <a:off x="1356231" y="1201173"/>
            <a:ext cx="1322343" cy="56206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indexOf</a:t>
            </a:r>
            <a:r>
              <a:rPr lang="en-US" b="1" dirty="0">
                <a:solidFill>
                  <a:schemeClr val="tx1"/>
                </a:solidFill>
              </a:rPr>
              <a:t>  </a:t>
            </a:r>
            <a:endParaRPr lang="en-US" dirty="0">
              <a:solidFill>
                <a:schemeClr val="tx1"/>
              </a:solidFill>
            </a:endParaRPr>
          </a:p>
        </p:txBody>
      </p:sp>
      <p:sp>
        <p:nvSpPr>
          <p:cNvPr id="10" name="Rectangle: Rounded Corners 9">
            <a:extLst>
              <a:ext uri="{FF2B5EF4-FFF2-40B4-BE49-F238E27FC236}">
                <a16:creationId xmlns:a16="http://schemas.microsoft.com/office/drawing/2014/main" id="{022E20F0-7689-4E0F-BA02-ADB944DD2E55}"/>
              </a:ext>
            </a:extLst>
          </p:cNvPr>
          <p:cNvSpPr/>
          <p:nvPr/>
        </p:nvSpPr>
        <p:spPr>
          <a:xfrm>
            <a:off x="3547914" y="1214105"/>
            <a:ext cx="7709482" cy="56206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returns index of given char</a:t>
            </a:r>
            <a:endParaRPr lang="en-US" dirty="0">
              <a:solidFill>
                <a:schemeClr val="tx1"/>
              </a:solidFill>
            </a:endParaRPr>
          </a:p>
        </p:txBody>
      </p:sp>
      <p:sp>
        <p:nvSpPr>
          <p:cNvPr id="11" name="Rectangle 10">
            <a:extLst>
              <a:ext uri="{FF2B5EF4-FFF2-40B4-BE49-F238E27FC236}">
                <a16:creationId xmlns:a16="http://schemas.microsoft.com/office/drawing/2014/main" id="{4B40E20D-57B7-40B9-8877-30C7F7F928F7}"/>
              </a:ext>
            </a:extLst>
          </p:cNvPr>
          <p:cNvSpPr/>
          <p:nvPr/>
        </p:nvSpPr>
        <p:spPr>
          <a:xfrm>
            <a:off x="1375806" y="1951292"/>
            <a:ext cx="1322343" cy="56206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charAt</a:t>
            </a:r>
            <a:r>
              <a:rPr lang="en-US" b="1" dirty="0">
                <a:solidFill>
                  <a:schemeClr val="tx1"/>
                </a:solidFill>
              </a:rPr>
              <a:t> </a:t>
            </a:r>
            <a:endParaRPr lang="en-US" dirty="0">
              <a:solidFill>
                <a:schemeClr val="tx1"/>
              </a:solidFill>
            </a:endParaRPr>
          </a:p>
        </p:txBody>
      </p:sp>
      <p:sp>
        <p:nvSpPr>
          <p:cNvPr id="12" name="Rectangle: Rounded Corners 11">
            <a:extLst>
              <a:ext uri="{FF2B5EF4-FFF2-40B4-BE49-F238E27FC236}">
                <a16:creationId xmlns:a16="http://schemas.microsoft.com/office/drawing/2014/main" id="{BD6DD1A8-F840-4969-8A14-4A0A78506C03}"/>
              </a:ext>
            </a:extLst>
          </p:cNvPr>
          <p:cNvSpPr/>
          <p:nvPr/>
        </p:nvSpPr>
        <p:spPr>
          <a:xfrm>
            <a:off x="3638795" y="1991471"/>
            <a:ext cx="7709482" cy="56206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returns char of given index</a:t>
            </a:r>
            <a:endParaRPr lang="en-US" dirty="0">
              <a:solidFill>
                <a:schemeClr val="tx1"/>
              </a:solidFill>
            </a:endParaRPr>
          </a:p>
        </p:txBody>
      </p:sp>
      <p:sp>
        <p:nvSpPr>
          <p:cNvPr id="13" name="Rectangle 12">
            <a:extLst>
              <a:ext uri="{FF2B5EF4-FFF2-40B4-BE49-F238E27FC236}">
                <a16:creationId xmlns:a16="http://schemas.microsoft.com/office/drawing/2014/main" id="{8FFA1430-BDFF-4B30-8D05-CAA414B1344F}"/>
              </a:ext>
            </a:extLst>
          </p:cNvPr>
          <p:cNvSpPr/>
          <p:nvPr/>
        </p:nvSpPr>
        <p:spPr>
          <a:xfrm>
            <a:off x="1346606" y="2749629"/>
            <a:ext cx="1322343" cy="56206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Concat</a:t>
            </a:r>
            <a:r>
              <a:rPr lang="en-US" b="1" dirty="0">
                <a:solidFill>
                  <a:schemeClr val="tx1"/>
                </a:solidFill>
              </a:rPr>
              <a:t>  </a:t>
            </a:r>
            <a:endParaRPr lang="en-US" dirty="0">
              <a:solidFill>
                <a:schemeClr val="tx1"/>
              </a:solidFill>
            </a:endParaRPr>
          </a:p>
        </p:txBody>
      </p:sp>
      <p:sp>
        <p:nvSpPr>
          <p:cNvPr id="14" name="Rectangle: Rounded Corners 13">
            <a:extLst>
              <a:ext uri="{FF2B5EF4-FFF2-40B4-BE49-F238E27FC236}">
                <a16:creationId xmlns:a16="http://schemas.microsoft.com/office/drawing/2014/main" id="{0CE83A1B-CF51-41A2-8EAB-D05511A2D9D7}"/>
              </a:ext>
            </a:extLst>
          </p:cNvPr>
          <p:cNvSpPr/>
          <p:nvPr/>
        </p:nvSpPr>
        <p:spPr>
          <a:xfrm>
            <a:off x="3638795" y="2697551"/>
            <a:ext cx="7709482" cy="56206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merges to string</a:t>
            </a:r>
            <a:endParaRPr lang="en-US" dirty="0">
              <a:solidFill>
                <a:schemeClr val="tx1"/>
              </a:solidFill>
            </a:endParaRPr>
          </a:p>
        </p:txBody>
      </p:sp>
      <p:sp>
        <p:nvSpPr>
          <p:cNvPr id="15" name="Rectangle 14">
            <a:extLst>
              <a:ext uri="{FF2B5EF4-FFF2-40B4-BE49-F238E27FC236}">
                <a16:creationId xmlns:a16="http://schemas.microsoft.com/office/drawing/2014/main" id="{2708A5E6-C55B-407C-BE97-222ACC65F582}"/>
              </a:ext>
            </a:extLst>
          </p:cNvPr>
          <p:cNvSpPr/>
          <p:nvPr/>
        </p:nvSpPr>
        <p:spPr>
          <a:xfrm>
            <a:off x="1336658" y="3520728"/>
            <a:ext cx="1322343" cy="56206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Trim  </a:t>
            </a:r>
            <a:endParaRPr lang="en-US" dirty="0">
              <a:solidFill>
                <a:schemeClr val="tx1"/>
              </a:solidFill>
            </a:endParaRPr>
          </a:p>
        </p:txBody>
      </p:sp>
      <p:sp>
        <p:nvSpPr>
          <p:cNvPr id="16" name="Rectangle: Rounded Corners 15">
            <a:extLst>
              <a:ext uri="{FF2B5EF4-FFF2-40B4-BE49-F238E27FC236}">
                <a16:creationId xmlns:a16="http://schemas.microsoft.com/office/drawing/2014/main" id="{4AB8FF99-15D0-4274-9672-5AAF5672EB50}"/>
              </a:ext>
            </a:extLst>
          </p:cNvPr>
          <p:cNvSpPr/>
          <p:nvPr/>
        </p:nvSpPr>
        <p:spPr>
          <a:xfrm>
            <a:off x="3615026" y="3514422"/>
            <a:ext cx="7709482" cy="56206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cuts off empty spaces on both sides</a:t>
            </a:r>
            <a:endParaRPr lang="en-US" dirty="0">
              <a:solidFill>
                <a:schemeClr val="tx1"/>
              </a:solidFill>
            </a:endParaRPr>
          </a:p>
        </p:txBody>
      </p:sp>
      <p:sp>
        <p:nvSpPr>
          <p:cNvPr id="17" name="Rectangle 16">
            <a:extLst>
              <a:ext uri="{FF2B5EF4-FFF2-40B4-BE49-F238E27FC236}">
                <a16:creationId xmlns:a16="http://schemas.microsoft.com/office/drawing/2014/main" id="{40642194-D87D-45F8-8027-9523C35DFEE6}"/>
              </a:ext>
            </a:extLst>
          </p:cNvPr>
          <p:cNvSpPr/>
          <p:nvPr/>
        </p:nvSpPr>
        <p:spPr>
          <a:xfrm>
            <a:off x="1375646" y="4417644"/>
            <a:ext cx="1322343" cy="56206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Replace  </a:t>
            </a:r>
            <a:endParaRPr lang="en-US" dirty="0">
              <a:solidFill>
                <a:schemeClr val="tx1"/>
              </a:solidFill>
            </a:endParaRPr>
          </a:p>
        </p:txBody>
      </p:sp>
      <p:sp>
        <p:nvSpPr>
          <p:cNvPr id="18" name="Rectangle: Rounded Corners 17">
            <a:extLst>
              <a:ext uri="{FF2B5EF4-FFF2-40B4-BE49-F238E27FC236}">
                <a16:creationId xmlns:a16="http://schemas.microsoft.com/office/drawing/2014/main" id="{08896206-A1AE-4DD9-AF38-94080B8D8B8B}"/>
              </a:ext>
            </a:extLst>
          </p:cNvPr>
          <p:cNvSpPr/>
          <p:nvPr/>
        </p:nvSpPr>
        <p:spPr>
          <a:xfrm>
            <a:off x="3615026" y="4383733"/>
            <a:ext cx="7709482" cy="56206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replaces with given char/string</a:t>
            </a:r>
            <a:endParaRPr lang="en-US" dirty="0">
              <a:solidFill>
                <a:schemeClr val="tx1"/>
              </a:solidFill>
            </a:endParaRPr>
          </a:p>
        </p:txBody>
      </p:sp>
      <p:sp>
        <p:nvSpPr>
          <p:cNvPr id="19" name="Rectangle 18">
            <a:extLst>
              <a:ext uri="{FF2B5EF4-FFF2-40B4-BE49-F238E27FC236}">
                <a16:creationId xmlns:a16="http://schemas.microsoft.com/office/drawing/2014/main" id="{A0DDA750-279F-437D-B9A8-702271D70AEF}"/>
              </a:ext>
            </a:extLst>
          </p:cNvPr>
          <p:cNvSpPr/>
          <p:nvPr/>
        </p:nvSpPr>
        <p:spPr>
          <a:xfrm>
            <a:off x="997661" y="5271223"/>
            <a:ext cx="2072080" cy="56206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equalsIgnoreCase</a:t>
            </a:r>
            <a:endParaRPr lang="en-US" dirty="0">
              <a:solidFill>
                <a:schemeClr val="tx1"/>
              </a:solidFill>
            </a:endParaRPr>
          </a:p>
        </p:txBody>
      </p:sp>
      <p:sp>
        <p:nvSpPr>
          <p:cNvPr id="20" name="Rectangle: Rounded Corners 19">
            <a:extLst>
              <a:ext uri="{FF2B5EF4-FFF2-40B4-BE49-F238E27FC236}">
                <a16:creationId xmlns:a16="http://schemas.microsoft.com/office/drawing/2014/main" id="{CCA37EB8-848D-47C8-9FD7-16C753D0F5C1}"/>
              </a:ext>
            </a:extLst>
          </p:cNvPr>
          <p:cNvSpPr/>
          <p:nvPr/>
        </p:nvSpPr>
        <p:spPr>
          <a:xfrm>
            <a:off x="3615026" y="5253044"/>
            <a:ext cx="7709482" cy="56206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compares values of strings ignoring the case</a:t>
            </a:r>
            <a:endParaRPr lang="en-US" dirty="0">
              <a:solidFill>
                <a:schemeClr val="tx1"/>
              </a:solidFill>
            </a:endParaRPr>
          </a:p>
        </p:txBody>
      </p:sp>
      <p:sp>
        <p:nvSpPr>
          <p:cNvPr id="21" name="Rectangle 20">
            <a:extLst>
              <a:ext uri="{FF2B5EF4-FFF2-40B4-BE49-F238E27FC236}">
                <a16:creationId xmlns:a16="http://schemas.microsoft.com/office/drawing/2014/main" id="{FEFAF82A-45D5-4C88-97E2-0091060813B4}"/>
              </a:ext>
            </a:extLst>
          </p:cNvPr>
          <p:cNvSpPr/>
          <p:nvPr/>
        </p:nvSpPr>
        <p:spPr>
          <a:xfrm>
            <a:off x="1308534" y="6097538"/>
            <a:ext cx="1322343" cy="56206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tx1"/>
                </a:solidFill>
              </a:rPr>
              <a:t>valueOf</a:t>
            </a:r>
            <a:r>
              <a:rPr lang="en-US" b="1" dirty="0">
                <a:solidFill>
                  <a:schemeClr val="tx1"/>
                </a:solidFill>
              </a:rPr>
              <a:t>  </a:t>
            </a:r>
            <a:endParaRPr lang="en-US" dirty="0">
              <a:solidFill>
                <a:schemeClr val="tx1"/>
              </a:solidFill>
            </a:endParaRPr>
          </a:p>
        </p:txBody>
      </p:sp>
      <p:sp>
        <p:nvSpPr>
          <p:cNvPr id="22" name="Rectangle: Rounded Corners 21">
            <a:extLst>
              <a:ext uri="{FF2B5EF4-FFF2-40B4-BE49-F238E27FC236}">
                <a16:creationId xmlns:a16="http://schemas.microsoft.com/office/drawing/2014/main" id="{A119BC4F-E2DB-4252-9CF9-5B65E27643AF}"/>
              </a:ext>
            </a:extLst>
          </p:cNvPr>
          <p:cNvSpPr/>
          <p:nvPr/>
        </p:nvSpPr>
        <p:spPr>
          <a:xfrm>
            <a:off x="3615026" y="6097537"/>
            <a:ext cx="7709482" cy="562061"/>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b="1" dirty="0">
                <a:solidFill>
                  <a:schemeClr val="tx1"/>
                </a:solidFill>
              </a:rPr>
              <a:t>             This method converts different datatypes into String.</a:t>
            </a:r>
            <a:endParaRPr lang="en-US" u="none" strike="noStrike" dirty="0">
              <a:solidFill>
                <a:schemeClr val="tx1"/>
              </a:solidFill>
              <a:effectLst/>
            </a:endParaRPr>
          </a:p>
        </p:txBody>
      </p:sp>
    </p:spTree>
    <p:extLst>
      <p:ext uri="{BB962C8B-B14F-4D97-AF65-F5344CB8AC3E}">
        <p14:creationId xmlns:p14="http://schemas.microsoft.com/office/powerpoint/2010/main" val="19692807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2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circle(in)">
                                      <p:cBhvr>
                                        <p:cTn id="27" dur="20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barn(inVertical)">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ntr" presetSubtype="16"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circle(in)">
                                      <p:cBhvr>
                                        <p:cTn id="37" dur="20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arn(inVertic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circle(in)">
                                      <p:cBhvr>
                                        <p:cTn id="47" dur="20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arn(inVertical)">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circle(in)">
                                      <p:cBhvr>
                                        <p:cTn id="57" dur="20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16" presetClass="entr" presetSubtype="21"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barn(inVertical)">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ntr" presetSubtype="16"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circle(in)">
                                      <p:cBhvr>
                                        <p:cTn id="67" dur="20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16" presetClass="entr" presetSubtype="21" fill="hold" grpId="0" nodeType="click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barn(inVertical)">
                                      <p:cBhvr>
                                        <p:cTn id="72" dur="500"/>
                                        <p:tgtEl>
                                          <p:spTgt spid="20"/>
                                        </p:tgtEl>
                                      </p:cBhvr>
                                    </p:animEffect>
                                  </p:childTnLst>
                                </p:cTn>
                              </p:par>
                            </p:childTnLst>
                          </p:cTn>
                        </p:par>
                      </p:childTnLst>
                    </p:cTn>
                  </p:par>
                  <p:par>
                    <p:cTn id="73" fill="hold">
                      <p:stCondLst>
                        <p:cond delay="indefinite"/>
                      </p:stCondLst>
                      <p:childTnLst>
                        <p:par>
                          <p:cTn id="74" fill="hold">
                            <p:stCondLst>
                              <p:cond delay="0"/>
                            </p:stCondLst>
                            <p:childTnLst>
                              <p:par>
                                <p:cTn id="75" presetID="6" presetClass="entr" presetSubtype="16" fill="hold" grpId="0" nodeType="click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circle(in)">
                                      <p:cBhvr>
                                        <p:cTn id="77" dur="2000"/>
                                        <p:tgtEl>
                                          <p:spTgt spid="21"/>
                                        </p:tgtEl>
                                      </p:cBhvr>
                                    </p:animEffect>
                                  </p:childTnLst>
                                </p:cTn>
                              </p:par>
                            </p:childTnLst>
                          </p:cTn>
                        </p:par>
                      </p:childTnLst>
                    </p:cTn>
                  </p:par>
                  <p:par>
                    <p:cTn id="78" fill="hold">
                      <p:stCondLst>
                        <p:cond delay="indefinite"/>
                      </p:stCondLst>
                      <p:childTnLst>
                        <p:par>
                          <p:cTn id="79" fill="hold">
                            <p:stCondLst>
                              <p:cond delay="0"/>
                            </p:stCondLst>
                            <p:childTnLst>
                              <p:par>
                                <p:cTn id="80" presetID="16" presetClass="entr" presetSubtype="21" fill="hold" grpId="0" nodeType="click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barn(inVertical)">
                                      <p:cBhvr>
                                        <p:cTn id="8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203189-44A8-446B-942B-67969DD92592}"/>
              </a:ext>
            </a:extLst>
          </p:cNvPr>
          <p:cNvSpPr/>
          <p:nvPr/>
        </p:nvSpPr>
        <p:spPr>
          <a:xfrm>
            <a:off x="2291744" y="375338"/>
            <a:ext cx="9148917" cy="74994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What is  the  difference  between Abstract  and Interface?</a:t>
            </a:r>
          </a:p>
        </p:txBody>
      </p:sp>
      <p:sp>
        <p:nvSpPr>
          <p:cNvPr id="7" name="Rectangle 6">
            <a:extLst>
              <a:ext uri="{FF2B5EF4-FFF2-40B4-BE49-F238E27FC236}">
                <a16:creationId xmlns:a16="http://schemas.microsoft.com/office/drawing/2014/main" id="{A8E1509E-16D9-4CA3-B037-805BC8A04556}"/>
              </a:ext>
            </a:extLst>
          </p:cNvPr>
          <p:cNvSpPr/>
          <p:nvPr/>
        </p:nvSpPr>
        <p:spPr>
          <a:xfrm>
            <a:off x="1436914" y="1847461"/>
            <a:ext cx="5127515" cy="413992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AutoNum type="arabicPeriod"/>
            </a:pPr>
            <a:r>
              <a:rPr lang="en-US" sz="2000" dirty="0">
                <a:solidFill>
                  <a:schemeClr val="tx1"/>
                </a:solidFill>
              </a:rPr>
              <a:t>Abstract class contains abstract and non- abstract methods </a:t>
            </a:r>
          </a:p>
          <a:p>
            <a:pPr marL="342900" indent="-342900" algn="just">
              <a:buAutoNum type="arabicPeriod"/>
            </a:pPr>
            <a:endParaRPr lang="en-US" sz="2000" dirty="0">
              <a:solidFill>
                <a:schemeClr val="tx1"/>
              </a:solidFill>
            </a:endParaRPr>
          </a:p>
          <a:p>
            <a:pPr marL="342900" indent="-342900" algn="just">
              <a:buAutoNum type="arabicPeriod"/>
            </a:pPr>
            <a:r>
              <a:rPr lang="en-US" sz="2000" dirty="0">
                <a:solidFill>
                  <a:schemeClr val="tx1"/>
                </a:solidFill>
              </a:rPr>
              <a:t>We use </a:t>
            </a:r>
            <a:r>
              <a:rPr lang="en-US" sz="2000" b="1" dirty="0">
                <a:solidFill>
                  <a:schemeClr val="tx1"/>
                </a:solidFill>
              </a:rPr>
              <a:t>EXTEND</a:t>
            </a:r>
            <a:r>
              <a:rPr lang="en-US" sz="2000" dirty="0">
                <a:solidFill>
                  <a:schemeClr val="tx1"/>
                </a:solidFill>
              </a:rPr>
              <a:t> keyword</a:t>
            </a:r>
          </a:p>
          <a:p>
            <a:pPr marL="342900" indent="-342900" algn="just">
              <a:buAutoNum type="arabicPeriod"/>
            </a:pPr>
            <a:endParaRPr lang="en-US" sz="2000" dirty="0">
              <a:solidFill>
                <a:schemeClr val="tx1"/>
              </a:solidFill>
            </a:endParaRPr>
          </a:p>
          <a:p>
            <a:pPr marL="342900" indent="-342900" algn="just">
              <a:buAutoNum type="arabicPeriod"/>
            </a:pPr>
            <a:r>
              <a:rPr lang="en-US" sz="2000" dirty="0">
                <a:solidFill>
                  <a:schemeClr val="tx1"/>
                </a:solidFill>
              </a:rPr>
              <a:t>Abstract can implement multiple interface</a:t>
            </a:r>
          </a:p>
          <a:p>
            <a:pPr marL="342900" indent="-342900" algn="just">
              <a:buAutoNum type="arabicPeriod"/>
            </a:pPr>
            <a:endParaRPr lang="en-US" sz="2000" dirty="0">
              <a:solidFill>
                <a:schemeClr val="tx1"/>
              </a:solidFill>
            </a:endParaRPr>
          </a:p>
          <a:p>
            <a:pPr marL="342900" indent="-342900" algn="just">
              <a:buFontTx/>
              <a:buAutoNum type="arabicPeriod"/>
            </a:pPr>
            <a:r>
              <a:rPr lang="en-US" sz="2000" b="1" dirty="0">
                <a:solidFill>
                  <a:schemeClr val="tx1"/>
                </a:solidFill>
              </a:rPr>
              <a:t>Abstract classes cannot be instantiated, but they can be sub classed</a:t>
            </a:r>
          </a:p>
          <a:p>
            <a:pPr marL="342900" indent="-342900" algn="just">
              <a:buFontTx/>
              <a:buAutoNum type="arabicPeriod"/>
            </a:pPr>
            <a:endParaRPr lang="en-US" sz="2000" dirty="0">
              <a:solidFill>
                <a:schemeClr val="tx1"/>
              </a:solidFill>
            </a:endParaRPr>
          </a:p>
          <a:p>
            <a:pPr marL="342900" indent="-342900" algn="just">
              <a:buAutoNum type="arabicPeriod"/>
            </a:pPr>
            <a:r>
              <a:rPr lang="en-US" sz="2000" dirty="0">
                <a:solidFill>
                  <a:schemeClr val="tx1"/>
                </a:solidFill>
              </a:rPr>
              <a:t>Very first non abstract class has to implement  abstract methods in parent class</a:t>
            </a:r>
          </a:p>
        </p:txBody>
      </p:sp>
      <p:sp>
        <p:nvSpPr>
          <p:cNvPr id="5" name="Rectangle 4">
            <a:extLst>
              <a:ext uri="{FF2B5EF4-FFF2-40B4-BE49-F238E27FC236}">
                <a16:creationId xmlns:a16="http://schemas.microsoft.com/office/drawing/2014/main" id="{A6B4E770-712F-49F3-8005-786668B09500}"/>
              </a:ext>
            </a:extLst>
          </p:cNvPr>
          <p:cNvSpPr/>
          <p:nvPr/>
        </p:nvSpPr>
        <p:spPr>
          <a:xfrm>
            <a:off x="6866202" y="1847461"/>
            <a:ext cx="5127515" cy="408120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AutoNum type="arabicPeriod"/>
            </a:pPr>
            <a:endParaRPr lang="en-US" sz="2000" dirty="0">
              <a:solidFill>
                <a:schemeClr val="tx1"/>
              </a:solidFill>
            </a:endParaRPr>
          </a:p>
          <a:p>
            <a:pPr marL="342900" indent="-342900" algn="just">
              <a:buAutoNum type="arabicPeriod"/>
            </a:pPr>
            <a:r>
              <a:rPr lang="en-US" sz="2000" dirty="0">
                <a:solidFill>
                  <a:schemeClr val="tx1"/>
                </a:solidFill>
              </a:rPr>
              <a:t>Interface contains only abstract methods</a:t>
            </a:r>
          </a:p>
          <a:p>
            <a:pPr marL="342900" indent="-342900" algn="just">
              <a:buAutoNum type="arabicPeriod"/>
            </a:pPr>
            <a:endParaRPr lang="en-US" sz="2000" dirty="0">
              <a:solidFill>
                <a:schemeClr val="tx1"/>
              </a:solidFill>
            </a:endParaRPr>
          </a:p>
          <a:p>
            <a:pPr marL="342900" indent="-342900" algn="just">
              <a:buAutoNum type="arabicPeriod"/>
            </a:pPr>
            <a:r>
              <a:rPr lang="en-US" sz="2000" dirty="0">
                <a:solidFill>
                  <a:schemeClr val="tx1"/>
                </a:solidFill>
              </a:rPr>
              <a:t>We use </a:t>
            </a:r>
            <a:r>
              <a:rPr lang="en-US" sz="2000" b="1" dirty="0">
                <a:solidFill>
                  <a:schemeClr val="tx1"/>
                </a:solidFill>
              </a:rPr>
              <a:t>IMPLEMENT</a:t>
            </a:r>
            <a:r>
              <a:rPr lang="en-US" sz="2000" dirty="0">
                <a:solidFill>
                  <a:schemeClr val="tx1"/>
                </a:solidFill>
              </a:rPr>
              <a:t> keyword </a:t>
            </a:r>
          </a:p>
          <a:p>
            <a:pPr marL="342900" indent="-342900" algn="just">
              <a:buAutoNum type="arabicPeriod"/>
            </a:pPr>
            <a:endParaRPr lang="en-US" sz="2000" dirty="0">
              <a:solidFill>
                <a:schemeClr val="tx1"/>
              </a:solidFill>
            </a:endParaRPr>
          </a:p>
          <a:p>
            <a:pPr marL="342900" indent="-342900" algn="just">
              <a:buAutoNum type="arabicPeriod"/>
            </a:pPr>
            <a:r>
              <a:rPr lang="en-US" sz="2000" dirty="0">
                <a:solidFill>
                  <a:schemeClr val="tx1"/>
                </a:solidFill>
              </a:rPr>
              <a:t>Interface can extend only one interface</a:t>
            </a:r>
          </a:p>
          <a:p>
            <a:pPr marL="342900" indent="-342900" algn="just">
              <a:buFontTx/>
              <a:buAutoNum type="arabicPeriod"/>
            </a:pPr>
            <a:endParaRPr lang="en-US" sz="2000" dirty="0">
              <a:solidFill>
                <a:schemeClr val="tx1"/>
              </a:solidFill>
            </a:endParaRPr>
          </a:p>
          <a:p>
            <a:pPr marL="342900" indent="-342900" algn="just">
              <a:buFontTx/>
              <a:buAutoNum type="arabicPeriod"/>
            </a:pPr>
            <a:r>
              <a:rPr lang="en-US" sz="2000" dirty="0">
                <a:solidFill>
                  <a:schemeClr val="tx1"/>
                </a:solidFill>
              </a:rPr>
              <a:t>Interface </a:t>
            </a:r>
            <a:r>
              <a:rPr lang="en-US" sz="2000" b="1" dirty="0">
                <a:solidFill>
                  <a:schemeClr val="tx1"/>
                </a:solidFill>
              </a:rPr>
              <a:t>classes cannot be instantiated, but they can be sub classed</a:t>
            </a:r>
            <a:endParaRPr lang="en-US" sz="2000" dirty="0">
              <a:solidFill>
                <a:schemeClr val="tx1"/>
              </a:solidFill>
            </a:endParaRPr>
          </a:p>
          <a:p>
            <a:pPr marL="342900" indent="-342900" algn="just">
              <a:buAutoNum type="arabicPeriod"/>
            </a:pPr>
            <a:endParaRPr lang="en-US" sz="2000" dirty="0">
              <a:solidFill>
                <a:schemeClr val="tx1"/>
              </a:solidFill>
            </a:endParaRPr>
          </a:p>
          <a:p>
            <a:pPr marL="342900" indent="-342900" algn="just">
              <a:buFontTx/>
              <a:buAutoNum type="arabicPeriod"/>
            </a:pPr>
            <a:r>
              <a:rPr lang="en-US" sz="2000" dirty="0">
                <a:solidFill>
                  <a:schemeClr val="tx1"/>
                </a:solidFill>
              </a:rPr>
              <a:t>All methods in an interface, is automatically </a:t>
            </a:r>
            <a:r>
              <a:rPr lang="en-US" sz="2000" b="1" dirty="0">
                <a:solidFill>
                  <a:schemeClr val="tx1"/>
                </a:solidFill>
              </a:rPr>
              <a:t>public</a:t>
            </a:r>
            <a:r>
              <a:rPr lang="en-US" sz="2000" dirty="0">
                <a:solidFill>
                  <a:schemeClr val="tx1"/>
                </a:solidFill>
              </a:rPr>
              <a:t> and </a:t>
            </a:r>
            <a:r>
              <a:rPr lang="en-US" sz="2000" b="1" dirty="0">
                <a:solidFill>
                  <a:schemeClr val="tx1"/>
                </a:solidFill>
              </a:rPr>
              <a:t>abstract</a:t>
            </a:r>
            <a:r>
              <a:rPr lang="en-US" sz="2000" dirty="0">
                <a:solidFill>
                  <a:schemeClr val="tx1"/>
                </a:solidFill>
              </a:rPr>
              <a:t> even if programmer does not specify it.</a:t>
            </a:r>
          </a:p>
          <a:p>
            <a:pPr marL="342900" indent="-342900" algn="just">
              <a:buAutoNum type="arabicPeriod"/>
            </a:pPr>
            <a:endParaRPr lang="en-US" sz="2000" dirty="0">
              <a:solidFill>
                <a:schemeClr val="tx1"/>
              </a:solidFill>
            </a:endParaRPr>
          </a:p>
          <a:p>
            <a:pPr marL="342900" indent="-342900" algn="just">
              <a:buAutoNum type="arabicPeriod"/>
            </a:pPr>
            <a:endParaRPr lang="en-US" sz="2000" dirty="0">
              <a:solidFill>
                <a:schemeClr val="tx1"/>
              </a:solidFill>
            </a:endParaRPr>
          </a:p>
        </p:txBody>
      </p:sp>
    </p:spTree>
    <p:extLst>
      <p:ext uri="{BB962C8B-B14F-4D97-AF65-F5344CB8AC3E}">
        <p14:creationId xmlns:p14="http://schemas.microsoft.com/office/powerpoint/2010/main" val="497923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ircle(in)">
                                      <p:cBhvr>
                                        <p:cTn id="15" dur="20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circle(in)">
                                      <p:cBhvr>
                                        <p:cTn id="20"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What is a Table in a Database?</a:t>
            </a:r>
            <a:endParaRPr lang="en-US" sz="25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52332" y="2631234"/>
            <a:ext cx="10484498" cy="37042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a:solidFill>
                  <a:schemeClr val="tx1"/>
                </a:solidFill>
              </a:rPr>
              <a:t>A table is a database object used to store records in a field in the form of columns and rows that holds data.</a:t>
            </a:r>
            <a:endParaRPr lang="en-US" sz="2500" dirty="0">
              <a:solidFill>
                <a:schemeClr val="tx1"/>
              </a:solidFill>
            </a:endParaRPr>
          </a:p>
        </p:txBody>
      </p:sp>
    </p:spTree>
    <p:extLst>
      <p:ext uri="{BB962C8B-B14F-4D97-AF65-F5344CB8AC3E}">
        <p14:creationId xmlns:p14="http://schemas.microsoft.com/office/powerpoint/2010/main" val="176455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What is a Subquery ? </a:t>
            </a:r>
            <a:endParaRPr lang="en-US" sz="25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52332" y="2631234"/>
            <a:ext cx="10484498" cy="37042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rPr>
              <a:t>A Subquery is a SQL query within another query. It is a subset of a Select statement whose return values are used in filtering the conditions of the main query.</a:t>
            </a:r>
          </a:p>
        </p:txBody>
      </p:sp>
    </p:spTree>
    <p:extLst>
      <p:ext uri="{BB962C8B-B14F-4D97-AF65-F5344CB8AC3E}">
        <p14:creationId xmlns:p14="http://schemas.microsoft.com/office/powerpoint/2010/main" val="74363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What is an inner join ?</a:t>
            </a:r>
            <a:endParaRPr lang="en-US" sz="26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059026" y="1978092"/>
            <a:ext cx="10484498" cy="130628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solidFill>
                  <a:schemeClr val="tx1"/>
                </a:solidFill>
              </a:rPr>
              <a:t>An inner join returns rows when there is at least some matching data between two (or more) tables that are being compared.</a:t>
            </a:r>
          </a:p>
        </p:txBody>
      </p:sp>
      <p:pic>
        <p:nvPicPr>
          <p:cNvPr id="5" name="Picture 4">
            <a:extLst>
              <a:ext uri="{FF2B5EF4-FFF2-40B4-BE49-F238E27FC236}">
                <a16:creationId xmlns:a16="http://schemas.microsoft.com/office/drawing/2014/main" id="{240B29D4-99EB-4D1C-A371-5B973AA9A0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0" y="3447816"/>
            <a:ext cx="4049486" cy="2935878"/>
          </a:xfrm>
          <a:prstGeom prst="rect">
            <a:avLst/>
          </a:prstGeom>
        </p:spPr>
      </p:pic>
    </p:spTree>
    <p:extLst>
      <p:ext uri="{BB962C8B-B14F-4D97-AF65-F5344CB8AC3E}">
        <p14:creationId xmlns:p14="http://schemas.microsoft.com/office/powerpoint/2010/main" val="1636196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What is an </a:t>
            </a:r>
            <a:r>
              <a:rPr lang="en-US" b="1" dirty="0">
                <a:solidFill>
                  <a:schemeClr val="tx1"/>
                </a:solidFill>
              </a:rPr>
              <a:t>RIGHT OUTER JOIN</a:t>
            </a:r>
            <a:r>
              <a:rPr lang="en-US" sz="2600" b="1" dirty="0">
                <a:solidFill>
                  <a:schemeClr val="tx1"/>
                </a:solidFill>
              </a:rPr>
              <a:t> join ?</a:t>
            </a:r>
            <a:endParaRPr lang="en-US" sz="26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52332" y="2388639"/>
            <a:ext cx="10484498" cy="141825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RETURNS MATCHING RECORDS AND NON MATCHING RECORDS FROM RIGHT TABLE</a:t>
            </a:r>
            <a:endParaRPr lang="en-US" dirty="0">
              <a:solidFill>
                <a:schemeClr val="tx1"/>
              </a:solidFill>
            </a:endParaRPr>
          </a:p>
          <a:p>
            <a:endParaRPr lang="en-US" sz="2600" dirty="0">
              <a:solidFill>
                <a:schemeClr val="tx1"/>
              </a:solidFill>
            </a:endParaRPr>
          </a:p>
        </p:txBody>
      </p:sp>
      <p:pic>
        <p:nvPicPr>
          <p:cNvPr id="5" name="Picture 4">
            <a:extLst>
              <a:ext uri="{FF2B5EF4-FFF2-40B4-BE49-F238E27FC236}">
                <a16:creationId xmlns:a16="http://schemas.microsoft.com/office/drawing/2014/main" id="{E0F55813-F5EE-4F1B-AC88-4EF959EEF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1535" y="4211021"/>
            <a:ext cx="3172408" cy="2143125"/>
          </a:xfrm>
          <a:prstGeom prst="rect">
            <a:avLst/>
          </a:prstGeom>
        </p:spPr>
      </p:pic>
    </p:spTree>
    <p:extLst>
      <p:ext uri="{BB962C8B-B14F-4D97-AF65-F5344CB8AC3E}">
        <p14:creationId xmlns:p14="http://schemas.microsoft.com/office/powerpoint/2010/main" val="256299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F0B4CA4D-A69E-465E-BC0A-AF4CF351FBA3}"/>
              </a:ext>
            </a:extLst>
          </p:cNvPr>
          <p:cNvGraphicFramePr/>
          <p:nvPr>
            <p:extLst>
              <p:ext uri="{D42A27DB-BD31-4B8C-83A1-F6EECF244321}">
                <p14:modId xmlns:p14="http://schemas.microsoft.com/office/powerpoint/2010/main" val="2969524471"/>
              </p:ext>
            </p:extLst>
          </p:nvPr>
        </p:nvGraphicFramePr>
        <p:xfrm>
          <a:off x="2333841" y="1482571"/>
          <a:ext cx="8128000" cy="4842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a:extLst>
              <a:ext uri="{FF2B5EF4-FFF2-40B4-BE49-F238E27FC236}">
                <a16:creationId xmlns:a16="http://schemas.microsoft.com/office/drawing/2014/main" id="{34F8C7BE-4A76-4901-A550-23657DD2B1BE}"/>
              </a:ext>
            </a:extLst>
          </p:cNvPr>
          <p:cNvSpPr/>
          <p:nvPr/>
        </p:nvSpPr>
        <p:spPr>
          <a:xfrm>
            <a:off x="1775534" y="257452"/>
            <a:ext cx="7883371" cy="772358"/>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Logging the Defect and Tracking</a:t>
            </a:r>
          </a:p>
        </p:txBody>
      </p:sp>
    </p:spTree>
    <p:extLst>
      <p:ext uri="{BB962C8B-B14F-4D97-AF65-F5344CB8AC3E}">
        <p14:creationId xmlns:p14="http://schemas.microsoft.com/office/powerpoint/2010/main" val="140791694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What is an </a:t>
            </a:r>
            <a:r>
              <a:rPr lang="en-US" b="1" dirty="0">
                <a:solidFill>
                  <a:schemeClr val="tx1"/>
                </a:solidFill>
              </a:rPr>
              <a:t> LEFT OUTER JOIN</a:t>
            </a:r>
            <a:r>
              <a:rPr lang="en-US" sz="2600" b="1" dirty="0">
                <a:solidFill>
                  <a:schemeClr val="tx1"/>
                </a:solidFill>
              </a:rPr>
              <a:t> join ?</a:t>
            </a:r>
            <a:endParaRPr lang="en-US" sz="26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52332" y="2388639"/>
            <a:ext cx="10484498" cy="141825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RETURNS MATCHING RECORDS AND NON MATCHING RECORDS FROM LEFT TABLE</a:t>
            </a:r>
            <a:endParaRPr lang="en-US" dirty="0">
              <a:solidFill>
                <a:schemeClr val="tx1"/>
              </a:solidFill>
            </a:endParaRPr>
          </a:p>
          <a:p>
            <a:endParaRPr lang="en-US" sz="2600" dirty="0">
              <a:solidFill>
                <a:schemeClr val="tx1"/>
              </a:solidFill>
            </a:endParaRPr>
          </a:p>
        </p:txBody>
      </p:sp>
      <p:pic>
        <p:nvPicPr>
          <p:cNvPr id="6" name="Picture 5">
            <a:extLst>
              <a:ext uri="{FF2B5EF4-FFF2-40B4-BE49-F238E27FC236}">
                <a16:creationId xmlns:a16="http://schemas.microsoft.com/office/drawing/2014/main" id="{5345FF9D-FBAE-4178-A5F2-533FCE292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0360" y="4015078"/>
            <a:ext cx="3974840" cy="2492925"/>
          </a:xfrm>
          <a:prstGeom prst="rect">
            <a:avLst/>
          </a:prstGeom>
        </p:spPr>
      </p:pic>
    </p:spTree>
    <p:extLst>
      <p:ext uri="{BB962C8B-B14F-4D97-AF65-F5344CB8AC3E}">
        <p14:creationId xmlns:p14="http://schemas.microsoft.com/office/powerpoint/2010/main" val="123903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What is an </a:t>
            </a:r>
            <a:r>
              <a:rPr lang="en-US" b="1" dirty="0">
                <a:solidFill>
                  <a:schemeClr val="tx1"/>
                </a:solidFill>
              </a:rPr>
              <a:t> FULL OUTER JOIN</a:t>
            </a:r>
            <a:r>
              <a:rPr lang="en-US" sz="2600" b="1" dirty="0">
                <a:solidFill>
                  <a:schemeClr val="tx1"/>
                </a:solidFill>
              </a:rPr>
              <a:t> join ?</a:t>
            </a:r>
            <a:endParaRPr lang="en-US" sz="26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52332" y="2388639"/>
            <a:ext cx="10484498" cy="141825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RETURNS MATCHING RECORDS AND NON MATCHING RECORDS FROM TABLES</a:t>
            </a:r>
            <a:endParaRPr lang="en-US" dirty="0">
              <a:solidFill>
                <a:schemeClr val="tx1"/>
              </a:solidFill>
            </a:endParaRPr>
          </a:p>
          <a:p>
            <a:endParaRPr lang="en-US" sz="2600" dirty="0">
              <a:solidFill>
                <a:schemeClr val="tx1"/>
              </a:solidFill>
            </a:endParaRPr>
          </a:p>
        </p:txBody>
      </p:sp>
      <p:pic>
        <p:nvPicPr>
          <p:cNvPr id="5" name="Picture 4">
            <a:extLst>
              <a:ext uri="{FF2B5EF4-FFF2-40B4-BE49-F238E27FC236}">
                <a16:creationId xmlns:a16="http://schemas.microsoft.com/office/drawing/2014/main" id="{42AA8684-672A-42AB-845B-14C9926435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0325" y="4333972"/>
            <a:ext cx="4249397" cy="2197457"/>
          </a:xfrm>
          <a:prstGeom prst="rect">
            <a:avLst/>
          </a:prstGeom>
        </p:spPr>
      </p:pic>
    </p:spTree>
    <p:extLst>
      <p:ext uri="{BB962C8B-B14F-4D97-AF65-F5344CB8AC3E}">
        <p14:creationId xmlns:p14="http://schemas.microsoft.com/office/powerpoint/2010/main" val="137758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WHAT IS  SELF-JOINS ?</a:t>
            </a:r>
            <a:endParaRPr lang="en-US" sz="26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52332" y="2388638"/>
            <a:ext cx="10484498" cy="41614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SELF-JOINS -&gt; JOINS THE TABLE TO ITSELF.</a:t>
            </a:r>
          </a:p>
          <a:p>
            <a:endParaRPr lang="en-US" dirty="0">
              <a:solidFill>
                <a:schemeClr val="tx1"/>
              </a:solidFill>
            </a:endParaRPr>
          </a:p>
          <a:p>
            <a:r>
              <a:rPr lang="en-US" b="1" dirty="0">
                <a:solidFill>
                  <a:schemeClr val="tx1"/>
                </a:solidFill>
              </a:rPr>
              <a:t>You must use table nicknames</a:t>
            </a:r>
            <a:endParaRPr lang="en-US" dirty="0">
              <a:solidFill>
                <a:schemeClr val="tx1"/>
              </a:solidFill>
            </a:endParaRPr>
          </a:p>
          <a:p>
            <a:r>
              <a:rPr lang="en-US" b="1" dirty="0">
                <a:solidFill>
                  <a:schemeClr val="tx1"/>
                </a:solidFill>
              </a:rPr>
              <a:t> </a:t>
            </a:r>
            <a:endParaRPr lang="en-US" dirty="0">
              <a:solidFill>
                <a:schemeClr val="tx1"/>
              </a:solidFill>
            </a:endParaRPr>
          </a:p>
          <a:p>
            <a:r>
              <a:rPr lang="en-US" b="1" dirty="0">
                <a:solidFill>
                  <a:schemeClr val="tx1"/>
                </a:solidFill>
              </a:rPr>
              <a:t>Example: Display </a:t>
            </a:r>
            <a:r>
              <a:rPr lang="en-US" b="1" dirty="0" err="1">
                <a:solidFill>
                  <a:schemeClr val="tx1"/>
                </a:solidFill>
              </a:rPr>
              <a:t>Firstname</a:t>
            </a:r>
            <a:r>
              <a:rPr lang="en-US" b="1" dirty="0">
                <a:solidFill>
                  <a:schemeClr val="tx1"/>
                </a:solidFill>
              </a:rPr>
              <a:t>, </a:t>
            </a:r>
            <a:r>
              <a:rPr lang="en-US" b="1" dirty="0" err="1">
                <a:solidFill>
                  <a:schemeClr val="tx1"/>
                </a:solidFill>
              </a:rPr>
              <a:t>lastname</a:t>
            </a:r>
            <a:r>
              <a:rPr lang="en-US" b="1" dirty="0">
                <a:solidFill>
                  <a:schemeClr val="tx1"/>
                </a:solidFill>
              </a:rPr>
              <a:t> and manager  </a:t>
            </a:r>
            <a:r>
              <a:rPr lang="en-US" b="1" dirty="0" err="1">
                <a:solidFill>
                  <a:schemeClr val="tx1"/>
                </a:solidFill>
              </a:rPr>
              <a:t>first_name</a:t>
            </a:r>
            <a:r>
              <a:rPr lang="en-US" b="1" dirty="0">
                <a:solidFill>
                  <a:schemeClr val="tx1"/>
                </a:solidFill>
              </a:rPr>
              <a:t>, manager </a:t>
            </a:r>
            <a:r>
              <a:rPr lang="en-US" b="1" dirty="0" err="1">
                <a:solidFill>
                  <a:schemeClr val="tx1"/>
                </a:solidFill>
              </a:rPr>
              <a:t>lastname</a:t>
            </a:r>
            <a:r>
              <a:rPr lang="en-US" b="1" dirty="0">
                <a:solidFill>
                  <a:schemeClr val="tx1"/>
                </a:solidFill>
              </a:rPr>
              <a:t> for all employees.</a:t>
            </a:r>
            <a:endParaRPr lang="en-US" dirty="0">
              <a:solidFill>
                <a:schemeClr val="tx1"/>
              </a:solidFill>
            </a:endParaRPr>
          </a:p>
          <a:p>
            <a:r>
              <a:rPr lang="en-US" b="1" dirty="0">
                <a:solidFill>
                  <a:schemeClr val="tx1"/>
                </a:solidFill>
              </a:rPr>
              <a:t> </a:t>
            </a:r>
            <a:endParaRPr lang="en-US" dirty="0">
              <a:solidFill>
                <a:schemeClr val="tx1"/>
              </a:solidFill>
            </a:endParaRPr>
          </a:p>
          <a:p>
            <a:r>
              <a:rPr lang="en-US" b="1" dirty="0">
                <a:solidFill>
                  <a:schemeClr val="tx1"/>
                </a:solidFill>
              </a:rPr>
              <a:t> </a:t>
            </a:r>
            <a:endParaRPr lang="en-US" dirty="0">
              <a:solidFill>
                <a:schemeClr val="tx1"/>
              </a:solidFill>
            </a:endParaRPr>
          </a:p>
          <a:p>
            <a:r>
              <a:rPr lang="en-US" b="1" dirty="0">
                <a:solidFill>
                  <a:schemeClr val="tx1"/>
                </a:solidFill>
              </a:rPr>
              <a:t>SELECT </a:t>
            </a:r>
            <a:r>
              <a:rPr lang="en-US" b="1" dirty="0" err="1">
                <a:solidFill>
                  <a:schemeClr val="tx1"/>
                </a:solidFill>
              </a:rPr>
              <a:t>emp.first_name</a:t>
            </a:r>
            <a:r>
              <a:rPr lang="en-US" b="1" dirty="0">
                <a:solidFill>
                  <a:schemeClr val="tx1"/>
                </a:solidFill>
              </a:rPr>
              <a:t>, </a:t>
            </a:r>
            <a:r>
              <a:rPr lang="en-US" b="1" dirty="0" err="1">
                <a:solidFill>
                  <a:schemeClr val="tx1"/>
                </a:solidFill>
              </a:rPr>
              <a:t>emp.last_name</a:t>
            </a:r>
            <a:r>
              <a:rPr lang="en-US" b="1" dirty="0">
                <a:solidFill>
                  <a:schemeClr val="tx1"/>
                </a:solidFill>
              </a:rPr>
              <a:t>,  man </a:t>
            </a:r>
            <a:r>
              <a:rPr lang="en-US" b="1" dirty="0" err="1">
                <a:solidFill>
                  <a:schemeClr val="tx1"/>
                </a:solidFill>
              </a:rPr>
              <a:t>first_name</a:t>
            </a:r>
            <a:r>
              <a:rPr lang="en-US" b="1" dirty="0">
                <a:solidFill>
                  <a:schemeClr val="tx1"/>
                </a:solidFill>
              </a:rPr>
              <a:t>, </a:t>
            </a:r>
            <a:r>
              <a:rPr lang="en-US" b="1" dirty="0" err="1">
                <a:solidFill>
                  <a:schemeClr val="tx1"/>
                </a:solidFill>
              </a:rPr>
              <a:t>man.last_name</a:t>
            </a:r>
            <a:r>
              <a:rPr lang="en-US" b="1" dirty="0">
                <a:solidFill>
                  <a:schemeClr val="tx1"/>
                </a:solidFill>
              </a:rPr>
              <a:t> </a:t>
            </a:r>
            <a:endParaRPr lang="en-US" dirty="0">
              <a:solidFill>
                <a:schemeClr val="tx1"/>
              </a:solidFill>
            </a:endParaRPr>
          </a:p>
          <a:p>
            <a:r>
              <a:rPr lang="en-US" b="1" dirty="0">
                <a:solidFill>
                  <a:schemeClr val="tx1"/>
                </a:solidFill>
              </a:rPr>
              <a:t>FROM  employees  emp JOIN employees man </a:t>
            </a:r>
            <a:endParaRPr lang="en-US" dirty="0">
              <a:solidFill>
                <a:schemeClr val="tx1"/>
              </a:solidFill>
            </a:endParaRPr>
          </a:p>
          <a:p>
            <a:r>
              <a:rPr lang="en-US" b="1" dirty="0">
                <a:solidFill>
                  <a:schemeClr val="tx1"/>
                </a:solidFill>
              </a:rPr>
              <a:t>ON        </a:t>
            </a:r>
            <a:r>
              <a:rPr lang="en-US" b="1" dirty="0" err="1">
                <a:solidFill>
                  <a:schemeClr val="tx1"/>
                </a:solidFill>
              </a:rPr>
              <a:t>emp.manager_id</a:t>
            </a:r>
            <a:r>
              <a:rPr lang="en-US" b="1" dirty="0">
                <a:solidFill>
                  <a:schemeClr val="tx1"/>
                </a:solidFill>
              </a:rPr>
              <a:t>= </a:t>
            </a:r>
            <a:r>
              <a:rPr lang="en-US" b="1" dirty="0" err="1">
                <a:solidFill>
                  <a:schemeClr val="tx1"/>
                </a:solidFill>
              </a:rPr>
              <a:t>man.employee_id</a:t>
            </a:r>
            <a:r>
              <a:rPr lang="en-US" b="1" dirty="0">
                <a:solidFill>
                  <a:schemeClr val="tx1"/>
                </a:solidFill>
              </a:rPr>
              <a:t> </a:t>
            </a:r>
            <a:endParaRPr lang="en-US" dirty="0">
              <a:solidFill>
                <a:schemeClr val="tx1"/>
              </a:solidFill>
            </a:endParaRPr>
          </a:p>
          <a:p>
            <a:endParaRPr lang="en-US" sz="2600" dirty="0">
              <a:solidFill>
                <a:schemeClr val="tx1"/>
              </a:solidFill>
            </a:endParaRPr>
          </a:p>
        </p:txBody>
      </p:sp>
    </p:spTree>
    <p:extLst>
      <p:ext uri="{BB962C8B-B14F-4D97-AF65-F5344CB8AC3E}">
        <p14:creationId xmlns:p14="http://schemas.microsoft.com/office/powerpoint/2010/main" val="286388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745477" y="167952"/>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WHAT IS  UNION ALL:?</a:t>
            </a:r>
            <a:endParaRPr lang="en-US" sz="25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52332" y="1231642"/>
            <a:ext cx="10484498" cy="531844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500" b="1" dirty="0">
              <a:solidFill>
                <a:schemeClr val="tx1"/>
              </a:solidFill>
            </a:endParaRPr>
          </a:p>
          <a:p>
            <a:r>
              <a:rPr lang="en-US" sz="2500" b="1" dirty="0">
                <a:solidFill>
                  <a:schemeClr val="tx1"/>
                </a:solidFill>
              </a:rPr>
              <a:t>Union all will display data from 2 queries and will not sort or remove duplicates.  It will show results of first query then the results of second query.</a:t>
            </a:r>
          </a:p>
          <a:p>
            <a:endParaRPr lang="en-US" sz="2500" b="1" dirty="0">
              <a:solidFill>
                <a:schemeClr val="tx1"/>
              </a:solidFill>
            </a:endParaRPr>
          </a:p>
          <a:p>
            <a:r>
              <a:rPr lang="en-US" sz="2500" b="1" dirty="0">
                <a:solidFill>
                  <a:schemeClr val="tx1"/>
                </a:solidFill>
              </a:rPr>
              <a:t>                  2 rules to follow:</a:t>
            </a:r>
            <a:endParaRPr lang="en-US" sz="2500" dirty="0">
              <a:solidFill>
                <a:schemeClr val="tx1"/>
              </a:solidFill>
            </a:endParaRPr>
          </a:p>
          <a:p>
            <a:r>
              <a:rPr lang="en-US" sz="2500" b="1" dirty="0">
                <a:solidFill>
                  <a:schemeClr val="tx1"/>
                </a:solidFill>
              </a:rPr>
              <a:t>1) Number of columns in both queries must match</a:t>
            </a:r>
            <a:endParaRPr lang="en-US" sz="2500" dirty="0">
              <a:solidFill>
                <a:schemeClr val="tx1"/>
              </a:solidFill>
            </a:endParaRPr>
          </a:p>
          <a:p>
            <a:r>
              <a:rPr lang="en-US" sz="2500" b="1" dirty="0">
                <a:solidFill>
                  <a:schemeClr val="tx1"/>
                </a:solidFill>
              </a:rPr>
              <a:t>2) Data type of columns must match</a:t>
            </a:r>
          </a:p>
          <a:p>
            <a:endParaRPr lang="en-US" sz="2500" b="1" dirty="0">
              <a:solidFill>
                <a:schemeClr val="tx1"/>
              </a:solidFill>
            </a:endParaRPr>
          </a:p>
          <a:p>
            <a:r>
              <a:rPr lang="en-US" sz="2500" dirty="0">
                <a:solidFill>
                  <a:schemeClr val="tx1"/>
                </a:solidFill>
              </a:rPr>
              <a:t>Example: </a:t>
            </a:r>
          </a:p>
          <a:p>
            <a:endParaRPr lang="en-US" sz="2500" dirty="0">
              <a:solidFill>
                <a:schemeClr val="tx1"/>
              </a:solidFill>
            </a:endParaRPr>
          </a:p>
          <a:p>
            <a:r>
              <a:rPr lang="en-US" b="1" dirty="0"/>
              <a:t>SELECT </a:t>
            </a:r>
            <a:r>
              <a:rPr lang="en-US" b="1" dirty="0" err="1"/>
              <a:t>employee_id,last_name</a:t>
            </a:r>
            <a:r>
              <a:rPr lang="en-US" b="1" dirty="0"/>
              <a:t>   FROM employees</a:t>
            </a:r>
            <a:endParaRPr lang="en-US" dirty="0"/>
          </a:p>
          <a:p>
            <a:r>
              <a:rPr lang="en-US" b="1" dirty="0"/>
              <a:t>UNION ALL</a:t>
            </a:r>
            <a:endParaRPr lang="en-US" dirty="0"/>
          </a:p>
          <a:p>
            <a:r>
              <a:rPr lang="en-US" b="1" dirty="0"/>
              <a:t>SELECT </a:t>
            </a:r>
            <a:r>
              <a:rPr lang="en-US" b="1" dirty="0" err="1"/>
              <a:t>department_id,department_name</a:t>
            </a:r>
            <a:r>
              <a:rPr lang="en-US" b="1" dirty="0"/>
              <a:t>  FROM departments;</a:t>
            </a:r>
            <a:endParaRPr lang="en-US" dirty="0"/>
          </a:p>
          <a:p>
            <a:endParaRPr lang="en-US" sz="2500" dirty="0">
              <a:solidFill>
                <a:schemeClr val="tx1"/>
              </a:solidFill>
            </a:endParaRPr>
          </a:p>
          <a:p>
            <a:endParaRPr lang="en-US" sz="2500" dirty="0">
              <a:solidFill>
                <a:schemeClr val="tx1"/>
              </a:solidFill>
            </a:endParaRPr>
          </a:p>
        </p:txBody>
      </p:sp>
    </p:spTree>
    <p:extLst>
      <p:ext uri="{BB962C8B-B14F-4D97-AF65-F5344CB8AC3E}">
        <p14:creationId xmlns:p14="http://schemas.microsoft.com/office/powerpoint/2010/main" val="380635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745477" y="167952"/>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WHAT IS  UNION ?</a:t>
            </a:r>
            <a:endParaRPr lang="en-US" sz="25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52332" y="1231642"/>
            <a:ext cx="10484498" cy="531844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b="1" dirty="0">
                <a:solidFill>
                  <a:schemeClr val="tx1"/>
                </a:solidFill>
              </a:rPr>
              <a:t>   Displays records from multiple queries.</a:t>
            </a:r>
          </a:p>
          <a:p>
            <a:endParaRPr lang="en-US" sz="2800" dirty="0">
              <a:solidFill>
                <a:schemeClr val="tx1"/>
              </a:solidFill>
            </a:endParaRPr>
          </a:p>
          <a:p>
            <a:r>
              <a:rPr lang="en-US" sz="2800" b="1" dirty="0">
                <a:solidFill>
                  <a:schemeClr val="tx1"/>
                </a:solidFill>
              </a:rPr>
              <a:t>	  -&gt; Removes duplicates</a:t>
            </a:r>
            <a:endParaRPr lang="en-US" sz="2800" dirty="0">
              <a:solidFill>
                <a:schemeClr val="tx1"/>
              </a:solidFill>
            </a:endParaRPr>
          </a:p>
          <a:p>
            <a:r>
              <a:rPr lang="en-US" sz="2800" b="1" dirty="0">
                <a:solidFill>
                  <a:schemeClr val="tx1"/>
                </a:solidFill>
              </a:rPr>
              <a:t>	  -&gt; It will sort the results(no need for order by)</a:t>
            </a:r>
            <a:endParaRPr lang="en-US" sz="2800" dirty="0">
              <a:solidFill>
                <a:schemeClr val="tx1"/>
              </a:solidFill>
            </a:endParaRPr>
          </a:p>
          <a:p>
            <a:r>
              <a:rPr lang="en-US" sz="2800" b="1" dirty="0">
                <a:solidFill>
                  <a:schemeClr val="tx1"/>
                </a:solidFill>
              </a:rPr>
              <a:t> </a:t>
            </a:r>
            <a:endParaRPr lang="en-US" sz="2800" dirty="0">
              <a:solidFill>
                <a:schemeClr val="tx1"/>
              </a:solidFill>
            </a:endParaRPr>
          </a:p>
          <a:p>
            <a:r>
              <a:rPr lang="en-US" sz="2800" b="1" dirty="0">
                <a:solidFill>
                  <a:schemeClr val="tx1"/>
                </a:solidFill>
              </a:rPr>
              <a:t>SELECT * from COUNTRIES</a:t>
            </a:r>
            <a:endParaRPr lang="en-US" sz="2800" dirty="0">
              <a:solidFill>
                <a:schemeClr val="tx1"/>
              </a:solidFill>
            </a:endParaRPr>
          </a:p>
          <a:p>
            <a:r>
              <a:rPr lang="en-US" sz="2800" b="1" dirty="0">
                <a:solidFill>
                  <a:schemeClr val="tx1"/>
                </a:solidFill>
              </a:rPr>
              <a:t>UNION </a:t>
            </a:r>
            <a:endParaRPr lang="en-US" sz="2800" dirty="0">
              <a:solidFill>
                <a:schemeClr val="tx1"/>
              </a:solidFill>
            </a:endParaRPr>
          </a:p>
          <a:p>
            <a:r>
              <a:rPr lang="en-US" sz="2800" b="1" dirty="0">
                <a:solidFill>
                  <a:schemeClr val="tx1"/>
                </a:solidFill>
              </a:rPr>
              <a:t>SELECT * from countries;</a:t>
            </a:r>
            <a:endParaRPr lang="en-US" sz="2800" dirty="0">
              <a:solidFill>
                <a:schemeClr val="tx1"/>
              </a:solidFill>
            </a:endParaRPr>
          </a:p>
          <a:p>
            <a:endParaRPr lang="en-US" sz="2800" dirty="0">
              <a:solidFill>
                <a:schemeClr val="tx1"/>
              </a:solidFill>
            </a:endParaRPr>
          </a:p>
        </p:txBody>
      </p:sp>
    </p:spTree>
    <p:extLst>
      <p:ext uri="{BB962C8B-B14F-4D97-AF65-F5344CB8AC3E}">
        <p14:creationId xmlns:p14="http://schemas.microsoft.com/office/powerpoint/2010/main" val="2810291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745477" y="167952"/>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WHAT IS  MINUS ?</a:t>
            </a:r>
            <a:endParaRPr lang="en-US" sz="25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755780" y="1231642"/>
            <a:ext cx="10881050" cy="531844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b="1" dirty="0">
                <a:solidFill>
                  <a:schemeClr val="tx1"/>
                </a:solidFill>
              </a:rPr>
              <a:t>-Will show records from multiple queries</a:t>
            </a:r>
            <a:endParaRPr lang="en-US" sz="2500" dirty="0">
              <a:solidFill>
                <a:schemeClr val="tx1"/>
              </a:solidFill>
            </a:endParaRPr>
          </a:p>
          <a:p>
            <a:r>
              <a:rPr lang="en-US" sz="2500" b="1" dirty="0">
                <a:solidFill>
                  <a:schemeClr val="tx1"/>
                </a:solidFill>
              </a:rPr>
              <a:t>-Will only show records from first query that are not present in the second query.</a:t>
            </a:r>
            <a:endParaRPr lang="en-US" sz="2500" dirty="0">
              <a:solidFill>
                <a:schemeClr val="tx1"/>
              </a:solidFill>
            </a:endParaRPr>
          </a:p>
          <a:p>
            <a:r>
              <a:rPr lang="en-US" sz="2500" b="1" dirty="0">
                <a:solidFill>
                  <a:schemeClr val="tx1"/>
                </a:solidFill>
              </a:rPr>
              <a:t> </a:t>
            </a:r>
            <a:endParaRPr lang="en-US" sz="2500" dirty="0">
              <a:solidFill>
                <a:schemeClr val="tx1"/>
              </a:solidFill>
            </a:endParaRPr>
          </a:p>
          <a:p>
            <a:r>
              <a:rPr lang="en-US" sz="2500" b="1" dirty="0">
                <a:solidFill>
                  <a:schemeClr val="tx1"/>
                </a:solidFill>
              </a:rPr>
              <a:t> </a:t>
            </a:r>
            <a:endParaRPr lang="en-US" sz="2500" dirty="0">
              <a:solidFill>
                <a:schemeClr val="tx1"/>
              </a:solidFill>
            </a:endParaRPr>
          </a:p>
          <a:p>
            <a:r>
              <a:rPr lang="en-US" sz="2500" b="1" dirty="0">
                <a:solidFill>
                  <a:schemeClr val="tx1"/>
                </a:solidFill>
              </a:rPr>
              <a:t> </a:t>
            </a:r>
            <a:endParaRPr lang="en-US" sz="2500" dirty="0">
              <a:solidFill>
                <a:schemeClr val="tx1"/>
              </a:solidFill>
            </a:endParaRPr>
          </a:p>
          <a:p>
            <a:r>
              <a:rPr lang="en-US" sz="2500" b="1" dirty="0">
                <a:solidFill>
                  <a:schemeClr val="tx1"/>
                </a:solidFill>
              </a:rPr>
              <a:t>SELECT </a:t>
            </a:r>
            <a:r>
              <a:rPr lang="en-US" sz="2500" b="1" dirty="0" err="1">
                <a:solidFill>
                  <a:schemeClr val="tx1"/>
                </a:solidFill>
              </a:rPr>
              <a:t>last_name</a:t>
            </a:r>
            <a:r>
              <a:rPr lang="en-US" sz="2500" b="1" dirty="0">
                <a:solidFill>
                  <a:schemeClr val="tx1"/>
                </a:solidFill>
              </a:rPr>
              <a:t>, </a:t>
            </a:r>
            <a:r>
              <a:rPr lang="en-US" sz="2500" b="1" dirty="0" err="1">
                <a:solidFill>
                  <a:schemeClr val="tx1"/>
                </a:solidFill>
              </a:rPr>
              <a:t>job_id</a:t>
            </a:r>
            <a:r>
              <a:rPr lang="en-US" sz="2500" b="1" dirty="0">
                <a:solidFill>
                  <a:schemeClr val="tx1"/>
                </a:solidFill>
              </a:rPr>
              <a:t>, </a:t>
            </a:r>
            <a:r>
              <a:rPr lang="en-US" sz="2500" b="1" dirty="0" err="1">
                <a:solidFill>
                  <a:schemeClr val="tx1"/>
                </a:solidFill>
              </a:rPr>
              <a:t>department_id</a:t>
            </a:r>
            <a:r>
              <a:rPr lang="en-US" sz="2500" b="1" dirty="0">
                <a:solidFill>
                  <a:schemeClr val="tx1"/>
                </a:solidFill>
              </a:rPr>
              <a:t>  FROM employees</a:t>
            </a:r>
            <a:endParaRPr lang="en-US" sz="2500" dirty="0">
              <a:solidFill>
                <a:schemeClr val="tx1"/>
              </a:solidFill>
            </a:endParaRPr>
          </a:p>
          <a:p>
            <a:r>
              <a:rPr lang="en-US" sz="2500" b="1" dirty="0">
                <a:solidFill>
                  <a:schemeClr val="tx1"/>
                </a:solidFill>
              </a:rPr>
              <a:t>where </a:t>
            </a:r>
            <a:r>
              <a:rPr lang="en-US" sz="2500" b="1" dirty="0" err="1">
                <a:solidFill>
                  <a:schemeClr val="tx1"/>
                </a:solidFill>
              </a:rPr>
              <a:t>department_id</a:t>
            </a:r>
            <a:r>
              <a:rPr lang="en-US" sz="2500" b="1" dirty="0">
                <a:solidFill>
                  <a:schemeClr val="tx1"/>
                </a:solidFill>
              </a:rPr>
              <a:t> IN(90,100,110,60)</a:t>
            </a:r>
            <a:endParaRPr lang="en-US" sz="2500" dirty="0">
              <a:solidFill>
                <a:schemeClr val="tx1"/>
              </a:solidFill>
            </a:endParaRPr>
          </a:p>
          <a:p>
            <a:r>
              <a:rPr lang="en-US" sz="2500" b="1" dirty="0">
                <a:solidFill>
                  <a:schemeClr val="tx1"/>
                </a:solidFill>
              </a:rPr>
              <a:t>MINUS</a:t>
            </a:r>
            <a:endParaRPr lang="en-US" sz="2500" dirty="0">
              <a:solidFill>
                <a:schemeClr val="tx1"/>
              </a:solidFill>
            </a:endParaRPr>
          </a:p>
          <a:p>
            <a:r>
              <a:rPr lang="en-US" sz="2500" b="1" dirty="0">
                <a:solidFill>
                  <a:schemeClr val="tx1"/>
                </a:solidFill>
              </a:rPr>
              <a:t>SELECT </a:t>
            </a:r>
            <a:r>
              <a:rPr lang="en-US" sz="2500" b="1" dirty="0" err="1">
                <a:solidFill>
                  <a:schemeClr val="tx1"/>
                </a:solidFill>
              </a:rPr>
              <a:t>last_name</a:t>
            </a:r>
            <a:r>
              <a:rPr lang="en-US" sz="2500" b="1" dirty="0">
                <a:solidFill>
                  <a:schemeClr val="tx1"/>
                </a:solidFill>
              </a:rPr>
              <a:t>, </a:t>
            </a:r>
            <a:r>
              <a:rPr lang="en-US" sz="2500" b="1" dirty="0" err="1">
                <a:solidFill>
                  <a:schemeClr val="tx1"/>
                </a:solidFill>
              </a:rPr>
              <a:t>job_id</a:t>
            </a:r>
            <a:r>
              <a:rPr lang="en-US" sz="2500" b="1" dirty="0">
                <a:solidFill>
                  <a:schemeClr val="tx1"/>
                </a:solidFill>
              </a:rPr>
              <a:t>, </a:t>
            </a:r>
            <a:r>
              <a:rPr lang="en-US" sz="2500" b="1" dirty="0" err="1">
                <a:solidFill>
                  <a:schemeClr val="tx1"/>
                </a:solidFill>
              </a:rPr>
              <a:t>department_id</a:t>
            </a:r>
            <a:r>
              <a:rPr lang="en-US" sz="2500" b="1" dirty="0">
                <a:solidFill>
                  <a:schemeClr val="tx1"/>
                </a:solidFill>
              </a:rPr>
              <a:t> FROM  employees</a:t>
            </a:r>
            <a:endParaRPr lang="en-US" sz="2500" dirty="0">
              <a:solidFill>
                <a:schemeClr val="tx1"/>
              </a:solidFill>
            </a:endParaRPr>
          </a:p>
          <a:p>
            <a:r>
              <a:rPr lang="en-US" sz="2500" b="1" dirty="0">
                <a:solidFill>
                  <a:schemeClr val="tx1"/>
                </a:solidFill>
              </a:rPr>
              <a:t>where </a:t>
            </a:r>
            <a:r>
              <a:rPr lang="en-US" sz="2500" b="1" dirty="0" err="1">
                <a:solidFill>
                  <a:schemeClr val="tx1"/>
                </a:solidFill>
              </a:rPr>
              <a:t>department_id</a:t>
            </a:r>
            <a:r>
              <a:rPr lang="en-US" sz="2500" b="1" dirty="0">
                <a:solidFill>
                  <a:schemeClr val="tx1"/>
                </a:solidFill>
              </a:rPr>
              <a:t> IN(90,100,110,80);</a:t>
            </a:r>
            <a:endParaRPr lang="en-US" sz="2500" dirty="0">
              <a:solidFill>
                <a:schemeClr val="tx1"/>
              </a:solidFill>
            </a:endParaRPr>
          </a:p>
          <a:p>
            <a:endParaRPr lang="en-US" sz="2500" dirty="0">
              <a:solidFill>
                <a:schemeClr val="tx1"/>
              </a:solidFill>
            </a:endParaRPr>
          </a:p>
        </p:txBody>
      </p:sp>
    </p:spTree>
    <p:extLst>
      <p:ext uri="{BB962C8B-B14F-4D97-AF65-F5344CB8AC3E}">
        <p14:creationId xmlns:p14="http://schemas.microsoft.com/office/powerpoint/2010/main" val="278987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745477" y="167952"/>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WHAT IS  INTERSECT ?</a:t>
            </a:r>
            <a:endParaRPr lang="en-US" sz="25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755780" y="1231642"/>
            <a:ext cx="10881050" cy="531844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rPr>
              <a:t> R</a:t>
            </a:r>
            <a:r>
              <a:rPr lang="en-US" sz="2500" b="1" dirty="0">
                <a:solidFill>
                  <a:schemeClr val="tx1"/>
                </a:solidFill>
              </a:rPr>
              <a:t>eturn records that are present/common between queries</a:t>
            </a:r>
          </a:p>
          <a:p>
            <a:endParaRPr lang="en-US" sz="2500" dirty="0">
              <a:solidFill>
                <a:schemeClr val="tx1"/>
              </a:solidFill>
            </a:endParaRPr>
          </a:p>
          <a:p>
            <a:r>
              <a:rPr lang="en-US" sz="2500" b="1" dirty="0">
                <a:solidFill>
                  <a:schemeClr val="tx1"/>
                </a:solidFill>
              </a:rPr>
              <a:t>-&gt;sort the results</a:t>
            </a:r>
            <a:endParaRPr lang="en-US" sz="2500" dirty="0">
              <a:solidFill>
                <a:schemeClr val="tx1"/>
              </a:solidFill>
            </a:endParaRPr>
          </a:p>
          <a:p>
            <a:r>
              <a:rPr lang="en-US" sz="2500" b="1" dirty="0">
                <a:solidFill>
                  <a:schemeClr val="tx1"/>
                </a:solidFill>
              </a:rPr>
              <a:t> </a:t>
            </a:r>
            <a:endParaRPr lang="en-US" sz="2500" dirty="0">
              <a:solidFill>
                <a:schemeClr val="tx1"/>
              </a:solidFill>
            </a:endParaRPr>
          </a:p>
          <a:p>
            <a:r>
              <a:rPr lang="en-US" sz="2500" b="1" dirty="0">
                <a:solidFill>
                  <a:schemeClr val="tx1"/>
                </a:solidFill>
              </a:rPr>
              <a:t> </a:t>
            </a:r>
            <a:endParaRPr lang="en-US" sz="2500" dirty="0">
              <a:solidFill>
                <a:schemeClr val="tx1"/>
              </a:solidFill>
            </a:endParaRPr>
          </a:p>
          <a:p>
            <a:r>
              <a:rPr lang="en-US" sz="2500" b="1" dirty="0">
                <a:solidFill>
                  <a:schemeClr val="tx1"/>
                </a:solidFill>
              </a:rPr>
              <a:t>SELECT </a:t>
            </a:r>
            <a:r>
              <a:rPr lang="en-US" sz="2500" b="1" dirty="0" err="1">
                <a:solidFill>
                  <a:schemeClr val="tx1"/>
                </a:solidFill>
              </a:rPr>
              <a:t>last_name</a:t>
            </a:r>
            <a:r>
              <a:rPr lang="en-US" sz="2500" b="1" dirty="0">
                <a:solidFill>
                  <a:schemeClr val="tx1"/>
                </a:solidFill>
              </a:rPr>
              <a:t>, </a:t>
            </a:r>
            <a:r>
              <a:rPr lang="en-US" sz="2500" b="1" dirty="0" err="1">
                <a:solidFill>
                  <a:schemeClr val="tx1"/>
                </a:solidFill>
              </a:rPr>
              <a:t>job_id</a:t>
            </a:r>
            <a:r>
              <a:rPr lang="en-US" sz="2500" b="1" dirty="0">
                <a:solidFill>
                  <a:schemeClr val="tx1"/>
                </a:solidFill>
              </a:rPr>
              <a:t>, </a:t>
            </a:r>
            <a:r>
              <a:rPr lang="en-US" sz="2500" b="1" dirty="0" err="1">
                <a:solidFill>
                  <a:schemeClr val="tx1"/>
                </a:solidFill>
              </a:rPr>
              <a:t>department_id</a:t>
            </a:r>
            <a:r>
              <a:rPr lang="en-US" sz="2500" b="1" dirty="0">
                <a:solidFill>
                  <a:schemeClr val="tx1"/>
                </a:solidFill>
              </a:rPr>
              <a:t>  FROM  employees WHERE </a:t>
            </a:r>
            <a:r>
              <a:rPr lang="en-US" sz="2500" b="1" dirty="0" err="1">
                <a:solidFill>
                  <a:schemeClr val="tx1"/>
                </a:solidFill>
              </a:rPr>
              <a:t>department_id</a:t>
            </a:r>
            <a:r>
              <a:rPr lang="en-US" sz="2500" b="1" dirty="0">
                <a:solidFill>
                  <a:schemeClr val="tx1"/>
                </a:solidFill>
              </a:rPr>
              <a:t> IN(90,100,50,60)</a:t>
            </a:r>
            <a:endParaRPr lang="en-US" sz="2500" dirty="0">
              <a:solidFill>
                <a:schemeClr val="tx1"/>
              </a:solidFill>
            </a:endParaRPr>
          </a:p>
          <a:p>
            <a:r>
              <a:rPr lang="en-US" sz="2500" b="1" dirty="0">
                <a:solidFill>
                  <a:schemeClr val="tx1"/>
                </a:solidFill>
              </a:rPr>
              <a:t>INTERSECT</a:t>
            </a:r>
            <a:endParaRPr lang="en-US" sz="2500" dirty="0">
              <a:solidFill>
                <a:schemeClr val="tx1"/>
              </a:solidFill>
            </a:endParaRPr>
          </a:p>
          <a:p>
            <a:r>
              <a:rPr lang="en-US" sz="2500" b="1" dirty="0">
                <a:solidFill>
                  <a:schemeClr val="tx1"/>
                </a:solidFill>
              </a:rPr>
              <a:t>SELECT </a:t>
            </a:r>
            <a:r>
              <a:rPr lang="en-US" sz="2500" b="1" dirty="0" err="1">
                <a:solidFill>
                  <a:schemeClr val="tx1"/>
                </a:solidFill>
              </a:rPr>
              <a:t>last_name</a:t>
            </a:r>
            <a:r>
              <a:rPr lang="en-US" sz="2500" b="1" dirty="0">
                <a:solidFill>
                  <a:schemeClr val="tx1"/>
                </a:solidFill>
              </a:rPr>
              <a:t>, </a:t>
            </a:r>
            <a:r>
              <a:rPr lang="en-US" sz="2500" b="1" dirty="0" err="1">
                <a:solidFill>
                  <a:schemeClr val="tx1"/>
                </a:solidFill>
              </a:rPr>
              <a:t>job_id</a:t>
            </a:r>
            <a:r>
              <a:rPr lang="en-US" sz="2500" b="1" dirty="0">
                <a:solidFill>
                  <a:schemeClr val="tx1"/>
                </a:solidFill>
              </a:rPr>
              <a:t>, </a:t>
            </a:r>
            <a:r>
              <a:rPr lang="en-US" sz="2500" b="1" dirty="0" err="1">
                <a:solidFill>
                  <a:schemeClr val="tx1"/>
                </a:solidFill>
              </a:rPr>
              <a:t>department_id</a:t>
            </a:r>
            <a:r>
              <a:rPr lang="en-US" sz="2500" b="1" dirty="0">
                <a:solidFill>
                  <a:schemeClr val="tx1"/>
                </a:solidFill>
              </a:rPr>
              <a:t> FROM  employees WHERE  </a:t>
            </a:r>
            <a:r>
              <a:rPr lang="en-US" sz="2500" b="1" dirty="0" err="1">
                <a:solidFill>
                  <a:schemeClr val="tx1"/>
                </a:solidFill>
              </a:rPr>
              <a:t>department_id</a:t>
            </a:r>
            <a:r>
              <a:rPr lang="en-US" sz="2500" b="1" dirty="0">
                <a:solidFill>
                  <a:schemeClr val="tx1"/>
                </a:solidFill>
              </a:rPr>
              <a:t> IN(100,110,80);</a:t>
            </a:r>
            <a:endParaRPr lang="en-US" sz="2500" dirty="0">
              <a:solidFill>
                <a:schemeClr val="tx1"/>
              </a:solidFill>
            </a:endParaRPr>
          </a:p>
          <a:p>
            <a:endParaRPr lang="en-US" sz="2500" dirty="0">
              <a:solidFill>
                <a:schemeClr val="tx1"/>
              </a:solidFill>
            </a:endParaRPr>
          </a:p>
        </p:txBody>
      </p:sp>
    </p:spTree>
    <p:extLst>
      <p:ext uri="{BB962C8B-B14F-4D97-AF65-F5344CB8AC3E}">
        <p14:creationId xmlns:p14="http://schemas.microsoft.com/office/powerpoint/2010/main" val="2254822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773469" y="205274"/>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How to avoid duplicate records in a query? </a:t>
            </a:r>
            <a:endParaRPr lang="en-US" sz="25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05678" y="1175658"/>
            <a:ext cx="10484498" cy="127829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500" dirty="0">
                <a:solidFill>
                  <a:schemeClr val="tx1"/>
                </a:solidFill>
              </a:rPr>
              <a:t>The SQL SELECT DISTINCT query is used to return only unique values. </a:t>
            </a:r>
          </a:p>
          <a:p>
            <a:pPr lvl="0"/>
            <a:r>
              <a:rPr lang="en-US" sz="2500" dirty="0">
                <a:solidFill>
                  <a:schemeClr val="tx1"/>
                </a:solidFill>
              </a:rPr>
              <a:t>It eliminates all the duplicated values.</a:t>
            </a:r>
          </a:p>
        </p:txBody>
      </p:sp>
      <p:pic>
        <p:nvPicPr>
          <p:cNvPr id="4" name="Picture 3">
            <a:extLst>
              <a:ext uri="{FF2B5EF4-FFF2-40B4-BE49-F238E27FC236}">
                <a16:creationId xmlns:a16="http://schemas.microsoft.com/office/drawing/2014/main" id="{CD6EC11F-97B4-4BE6-945B-DD16B972DAAE}"/>
              </a:ext>
            </a:extLst>
          </p:cNvPr>
          <p:cNvPicPr/>
          <p:nvPr/>
        </p:nvPicPr>
        <p:blipFill>
          <a:blip r:embed="rId2"/>
          <a:stretch>
            <a:fillRect/>
          </a:stretch>
        </p:blipFill>
        <p:spPr>
          <a:xfrm>
            <a:off x="1105677" y="2622557"/>
            <a:ext cx="10484497" cy="4030169"/>
          </a:xfrm>
          <a:prstGeom prst="rect">
            <a:avLst/>
          </a:prstGeom>
        </p:spPr>
      </p:pic>
    </p:spTree>
    <p:extLst>
      <p:ext uri="{BB962C8B-B14F-4D97-AF65-F5344CB8AC3E}">
        <p14:creationId xmlns:p14="http://schemas.microsoft.com/office/powerpoint/2010/main" val="333876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What is a Primary Key?</a:t>
            </a:r>
            <a:endParaRPr lang="en-US" sz="26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52332" y="2631234"/>
            <a:ext cx="10484498" cy="37042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solidFill>
                  <a:schemeClr val="tx1"/>
                </a:solidFill>
              </a:rPr>
              <a:t>A </a:t>
            </a:r>
            <a:r>
              <a:rPr lang="en-US" sz="2600" i="1" dirty="0">
                <a:solidFill>
                  <a:schemeClr val="tx1"/>
                </a:solidFill>
              </a:rPr>
              <a:t>PRIMARY KEY</a:t>
            </a:r>
            <a:r>
              <a:rPr lang="en-US" sz="2600" dirty="0">
                <a:solidFill>
                  <a:schemeClr val="tx1"/>
                </a:solidFill>
              </a:rPr>
              <a:t>  uniquely identifies each record in a database table. All columns participating in a primary key must not contain NULL values.</a:t>
            </a:r>
          </a:p>
        </p:txBody>
      </p:sp>
    </p:spTree>
    <p:extLst>
      <p:ext uri="{BB962C8B-B14F-4D97-AF65-F5344CB8AC3E}">
        <p14:creationId xmlns:p14="http://schemas.microsoft.com/office/powerpoint/2010/main" val="320107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What is a </a:t>
            </a:r>
            <a:r>
              <a:rPr lang="en-US" sz="2600" b="1" i="1" dirty="0">
                <a:solidFill>
                  <a:schemeClr val="tx1"/>
                </a:solidFill>
              </a:rPr>
              <a:t>FOREIGN KEY</a:t>
            </a:r>
            <a:r>
              <a:rPr lang="en-US" sz="2600" b="1" dirty="0">
                <a:solidFill>
                  <a:schemeClr val="tx1"/>
                </a:solidFill>
              </a:rPr>
              <a:t>?</a:t>
            </a:r>
            <a:endParaRPr lang="en-US" sz="26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43001" y="2603243"/>
            <a:ext cx="10484498" cy="37042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solidFill>
                  <a:schemeClr val="tx1"/>
                </a:solidFill>
              </a:rPr>
              <a:t>A </a:t>
            </a:r>
            <a:r>
              <a:rPr lang="en-US" sz="2600" i="1" dirty="0">
                <a:solidFill>
                  <a:schemeClr val="tx1"/>
                </a:solidFill>
              </a:rPr>
              <a:t>FOREIGN KEY</a:t>
            </a:r>
            <a:r>
              <a:rPr lang="en-US" sz="2600" dirty="0">
                <a:solidFill>
                  <a:schemeClr val="tx1"/>
                </a:solidFill>
              </a:rPr>
              <a:t> is a key used to link two tables together. </a:t>
            </a:r>
          </a:p>
          <a:p>
            <a:r>
              <a:rPr lang="en-US" sz="2600" dirty="0">
                <a:solidFill>
                  <a:schemeClr val="tx1"/>
                </a:solidFill>
              </a:rPr>
              <a:t>A </a:t>
            </a:r>
            <a:r>
              <a:rPr lang="en-US" sz="2600" i="1" dirty="0">
                <a:solidFill>
                  <a:schemeClr val="tx1"/>
                </a:solidFill>
              </a:rPr>
              <a:t>FOREIGN KEY </a:t>
            </a:r>
            <a:r>
              <a:rPr lang="en-US" sz="2600" dirty="0">
                <a:solidFill>
                  <a:schemeClr val="tx1"/>
                </a:solidFill>
              </a:rPr>
              <a:t>in a table is linked with the </a:t>
            </a:r>
            <a:r>
              <a:rPr lang="en-US" sz="2600" i="1" dirty="0">
                <a:solidFill>
                  <a:schemeClr val="tx1"/>
                </a:solidFill>
              </a:rPr>
              <a:t>PRIMARY KEY</a:t>
            </a:r>
            <a:r>
              <a:rPr lang="en-US" sz="2600" dirty="0">
                <a:solidFill>
                  <a:schemeClr val="tx1"/>
                </a:solidFill>
              </a:rPr>
              <a:t> of another table.</a:t>
            </a:r>
          </a:p>
        </p:txBody>
      </p:sp>
    </p:spTree>
    <p:extLst>
      <p:ext uri="{BB962C8B-B14F-4D97-AF65-F5344CB8AC3E}">
        <p14:creationId xmlns:p14="http://schemas.microsoft.com/office/powerpoint/2010/main" val="379283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FA5ADA-DE2A-4D9E-91AB-5677DA7F68E0}"/>
              </a:ext>
            </a:extLst>
          </p:cNvPr>
          <p:cNvSpPr/>
          <p:nvPr/>
        </p:nvSpPr>
        <p:spPr>
          <a:xfrm>
            <a:off x="1861313" y="1036468"/>
            <a:ext cx="8309500" cy="100317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rPr>
              <a:t>                  </a:t>
            </a:r>
          </a:p>
          <a:p>
            <a:pPr algn="ctr"/>
            <a:r>
              <a:rPr lang="en-US" dirty="0">
                <a:solidFill>
                  <a:schemeClr val="tx1"/>
                </a:solidFill>
              </a:rPr>
              <a:t> What is </a:t>
            </a:r>
            <a:r>
              <a:rPr lang="en-US" b="1" dirty="0">
                <a:solidFill>
                  <a:schemeClr val="tx1"/>
                </a:solidFill>
              </a:rPr>
              <a:t>VELOCITY &amp; CAPACITY</a:t>
            </a:r>
            <a:r>
              <a:rPr lang="en-US" dirty="0">
                <a:solidFill>
                  <a:schemeClr val="tx1"/>
                </a:solidFill>
              </a:rPr>
              <a:t>?</a:t>
            </a:r>
          </a:p>
          <a:p>
            <a:pPr algn="just"/>
            <a:endParaRPr lang="en-US" dirty="0">
              <a:solidFill>
                <a:schemeClr val="tx1"/>
              </a:solidFill>
            </a:endParaRPr>
          </a:p>
        </p:txBody>
      </p:sp>
      <p:sp>
        <p:nvSpPr>
          <p:cNvPr id="5" name="Rectangle 4">
            <a:extLst>
              <a:ext uri="{FF2B5EF4-FFF2-40B4-BE49-F238E27FC236}">
                <a16:creationId xmlns:a16="http://schemas.microsoft.com/office/drawing/2014/main" id="{13441CB0-48BB-41C3-A8B9-A96315F46660}"/>
              </a:ext>
            </a:extLst>
          </p:cNvPr>
          <p:cNvSpPr/>
          <p:nvPr/>
        </p:nvSpPr>
        <p:spPr>
          <a:xfrm>
            <a:off x="1665008" y="3395154"/>
            <a:ext cx="9037468" cy="252125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b="1" dirty="0">
                <a:solidFill>
                  <a:schemeClr val="tx1"/>
                </a:solidFill>
              </a:rPr>
              <a:t>VELOCITY:   is average points you have completed during the sprint as scrum team</a:t>
            </a:r>
          </a:p>
          <a:p>
            <a:pPr lvl="0"/>
            <a:endParaRPr lang="en-US" dirty="0">
              <a:solidFill>
                <a:schemeClr val="tx1"/>
              </a:solidFill>
            </a:endParaRPr>
          </a:p>
          <a:p>
            <a:pPr lvl="0"/>
            <a:r>
              <a:rPr lang="en-US" b="1" dirty="0">
                <a:solidFill>
                  <a:schemeClr val="tx1"/>
                </a:solidFill>
              </a:rPr>
              <a:t>CAPACITY:  How many resources you have available</a:t>
            </a:r>
            <a:endParaRPr lang="en-US" dirty="0">
              <a:solidFill>
                <a:schemeClr val="tx1"/>
              </a:solidFill>
            </a:endParaRPr>
          </a:p>
          <a:p>
            <a:pPr algn="just"/>
            <a:endParaRPr lang="en-US" dirty="0">
              <a:solidFill>
                <a:schemeClr val="tx1"/>
              </a:solidFill>
            </a:endParaRPr>
          </a:p>
        </p:txBody>
      </p:sp>
    </p:spTree>
    <p:extLst>
      <p:ext uri="{BB962C8B-B14F-4D97-AF65-F5344CB8AC3E}">
        <p14:creationId xmlns:p14="http://schemas.microsoft.com/office/powerpoint/2010/main" val="427817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Write an SQL Query to select all records from the table?</a:t>
            </a:r>
            <a:endParaRPr lang="en-US" sz="2500" dirty="0">
              <a:solidFill>
                <a:schemeClr val="tx1"/>
              </a:solidFill>
            </a:endParaRPr>
          </a:p>
        </p:txBody>
      </p:sp>
      <p:pic>
        <p:nvPicPr>
          <p:cNvPr id="4" name="Picture 3">
            <a:extLst>
              <a:ext uri="{FF2B5EF4-FFF2-40B4-BE49-F238E27FC236}">
                <a16:creationId xmlns:a16="http://schemas.microsoft.com/office/drawing/2014/main" id="{335A7E52-EDFF-4BDA-BB2B-F4CC2EC251F7}"/>
              </a:ext>
            </a:extLst>
          </p:cNvPr>
          <p:cNvPicPr/>
          <p:nvPr/>
        </p:nvPicPr>
        <p:blipFill>
          <a:blip r:embed="rId2"/>
          <a:stretch>
            <a:fillRect/>
          </a:stretch>
        </p:blipFill>
        <p:spPr>
          <a:xfrm>
            <a:off x="1987421" y="2677886"/>
            <a:ext cx="9060024" cy="2425959"/>
          </a:xfrm>
          <a:prstGeom prst="rect">
            <a:avLst/>
          </a:prstGeom>
        </p:spPr>
      </p:pic>
    </p:spTree>
    <p:extLst>
      <p:ext uri="{BB962C8B-B14F-4D97-AF65-F5344CB8AC3E}">
        <p14:creationId xmlns:p14="http://schemas.microsoft.com/office/powerpoint/2010/main" val="2647742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Write the command to remove all Players named </a:t>
            </a:r>
            <a:r>
              <a:rPr lang="en-US" sz="2600" b="1" dirty="0" err="1">
                <a:solidFill>
                  <a:schemeClr val="tx1"/>
                </a:solidFill>
              </a:rPr>
              <a:t>Sachin</a:t>
            </a:r>
            <a:r>
              <a:rPr lang="en-US" sz="2600" b="1" dirty="0">
                <a:solidFill>
                  <a:schemeClr val="tx1"/>
                </a:solidFill>
              </a:rPr>
              <a:t> from the Players table.</a:t>
            </a:r>
            <a:endParaRPr lang="en-US" sz="2600" dirty="0">
              <a:solidFill>
                <a:schemeClr val="tx1"/>
              </a:solidFill>
            </a:endParaRPr>
          </a:p>
        </p:txBody>
      </p:sp>
      <p:pic>
        <p:nvPicPr>
          <p:cNvPr id="5" name="Picture 4">
            <a:extLst>
              <a:ext uri="{FF2B5EF4-FFF2-40B4-BE49-F238E27FC236}">
                <a16:creationId xmlns:a16="http://schemas.microsoft.com/office/drawing/2014/main" id="{B11F0520-1228-45BD-9058-28BF9A973037}"/>
              </a:ext>
            </a:extLst>
          </p:cNvPr>
          <p:cNvPicPr/>
          <p:nvPr/>
        </p:nvPicPr>
        <p:blipFill>
          <a:blip r:embed="rId2"/>
          <a:stretch>
            <a:fillRect/>
          </a:stretch>
        </p:blipFill>
        <p:spPr>
          <a:xfrm>
            <a:off x="1820122" y="2397967"/>
            <a:ext cx="9572556" cy="3209731"/>
          </a:xfrm>
          <a:prstGeom prst="rect">
            <a:avLst/>
          </a:prstGeom>
        </p:spPr>
      </p:pic>
    </p:spTree>
    <p:extLst>
      <p:ext uri="{BB962C8B-B14F-4D97-AF65-F5344CB8AC3E}">
        <p14:creationId xmlns:p14="http://schemas.microsoft.com/office/powerpoint/2010/main" val="393361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Write the command to remove all Players named </a:t>
            </a:r>
            <a:r>
              <a:rPr lang="en-US" sz="2600" b="1" dirty="0" err="1">
                <a:solidFill>
                  <a:schemeClr val="tx1"/>
                </a:solidFill>
              </a:rPr>
              <a:t>Sachin</a:t>
            </a:r>
            <a:r>
              <a:rPr lang="en-US" sz="2600" b="1" dirty="0">
                <a:solidFill>
                  <a:schemeClr val="tx1"/>
                </a:solidFill>
              </a:rPr>
              <a:t> from the Players table.</a:t>
            </a:r>
            <a:endParaRPr lang="en-US" sz="2600" dirty="0">
              <a:solidFill>
                <a:schemeClr val="tx1"/>
              </a:solidFill>
            </a:endParaRPr>
          </a:p>
        </p:txBody>
      </p:sp>
      <p:pic>
        <p:nvPicPr>
          <p:cNvPr id="5" name="Picture 4">
            <a:extLst>
              <a:ext uri="{FF2B5EF4-FFF2-40B4-BE49-F238E27FC236}">
                <a16:creationId xmlns:a16="http://schemas.microsoft.com/office/drawing/2014/main" id="{B11F0520-1228-45BD-9058-28BF9A973037}"/>
              </a:ext>
            </a:extLst>
          </p:cNvPr>
          <p:cNvPicPr/>
          <p:nvPr/>
        </p:nvPicPr>
        <p:blipFill>
          <a:blip r:embed="rId2"/>
          <a:stretch>
            <a:fillRect/>
          </a:stretch>
        </p:blipFill>
        <p:spPr>
          <a:xfrm>
            <a:off x="1820122" y="2397967"/>
            <a:ext cx="9572556" cy="3209731"/>
          </a:xfrm>
          <a:prstGeom prst="rect">
            <a:avLst/>
          </a:prstGeom>
        </p:spPr>
      </p:pic>
    </p:spTree>
    <p:extLst>
      <p:ext uri="{BB962C8B-B14F-4D97-AF65-F5344CB8AC3E}">
        <p14:creationId xmlns:p14="http://schemas.microsoft.com/office/powerpoint/2010/main" val="204159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b="1" dirty="0">
                <a:solidFill>
                  <a:schemeClr val="tx1"/>
                </a:solidFill>
              </a:rPr>
              <a:t>How to get each name only once from an employee table?</a:t>
            </a:r>
            <a:endParaRPr lang="en-US" sz="2900" dirty="0">
              <a:solidFill>
                <a:schemeClr val="tx1"/>
              </a:solidFill>
            </a:endParaRPr>
          </a:p>
        </p:txBody>
      </p:sp>
      <p:sp>
        <p:nvSpPr>
          <p:cNvPr id="4" name="Rectangle 3">
            <a:extLst>
              <a:ext uri="{FF2B5EF4-FFF2-40B4-BE49-F238E27FC236}">
                <a16:creationId xmlns:a16="http://schemas.microsoft.com/office/drawing/2014/main" id="{EE6E1BCF-2D00-4B4B-8E23-973A5F5533BA}"/>
              </a:ext>
            </a:extLst>
          </p:cNvPr>
          <p:cNvSpPr/>
          <p:nvPr/>
        </p:nvSpPr>
        <p:spPr>
          <a:xfrm>
            <a:off x="1049695" y="2251900"/>
            <a:ext cx="10484498" cy="99837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900" dirty="0">
                <a:solidFill>
                  <a:schemeClr val="tx1"/>
                </a:solidFill>
              </a:rPr>
              <a:t>By using the DISTINCT keyword, we could get each name only once.</a:t>
            </a:r>
          </a:p>
        </p:txBody>
      </p:sp>
      <p:pic>
        <p:nvPicPr>
          <p:cNvPr id="6" name="Picture 5">
            <a:extLst>
              <a:ext uri="{FF2B5EF4-FFF2-40B4-BE49-F238E27FC236}">
                <a16:creationId xmlns:a16="http://schemas.microsoft.com/office/drawing/2014/main" id="{D17AFE5D-E2F9-4C3A-A649-C07C662B3144}"/>
              </a:ext>
            </a:extLst>
          </p:cNvPr>
          <p:cNvPicPr/>
          <p:nvPr/>
        </p:nvPicPr>
        <p:blipFill>
          <a:blip r:embed="rId2"/>
          <a:stretch>
            <a:fillRect/>
          </a:stretch>
        </p:blipFill>
        <p:spPr>
          <a:xfrm>
            <a:off x="1049695" y="4077479"/>
            <a:ext cx="10333652" cy="1530220"/>
          </a:xfrm>
          <a:prstGeom prst="rect">
            <a:avLst/>
          </a:prstGeom>
        </p:spPr>
      </p:pic>
    </p:spTree>
    <p:extLst>
      <p:ext uri="{BB962C8B-B14F-4D97-AF65-F5344CB8AC3E}">
        <p14:creationId xmlns:p14="http://schemas.microsoft.com/office/powerpoint/2010/main" val="269149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20122" y="699797"/>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rPr>
              <a:t>How to rename a column in the output of SQL query?</a:t>
            </a:r>
            <a:endParaRPr lang="en-US" sz="3000" dirty="0">
              <a:solidFill>
                <a:schemeClr val="tx1"/>
              </a:solidFill>
            </a:endParaRPr>
          </a:p>
        </p:txBody>
      </p:sp>
      <p:pic>
        <p:nvPicPr>
          <p:cNvPr id="5" name="Picture 4">
            <a:extLst>
              <a:ext uri="{FF2B5EF4-FFF2-40B4-BE49-F238E27FC236}">
                <a16:creationId xmlns:a16="http://schemas.microsoft.com/office/drawing/2014/main" id="{47F5A16A-6DE9-497B-8E23-0D35C279F37B}"/>
              </a:ext>
            </a:extLst>
          </p:cNvPr>
          <p:cNvPicPr/>
          <p:nvPr/>
        </p:nvPicPr>
        <p:blipFill>
          <a:blip r:embed="rId2"/>
          <a:stretch>
            <a:fillRect/>
          </a:stretch>
        </p:blipFill>
        <p:spPr>
          <a:xfrm>
            <a:off x="1820122" y="2827177"/>
            <a:ext cx="8975396" cy="2258008"/>
          </a:xfrm>
          <a:prstGeom prst="rect">
            <a:avLst/>
          </a:prstGeom>
        </p:spPr>
      </p:pic>
    </p:spTree>
    <p:extLst>
      <p:ext uri="{BB962C8B-B14F-4D97-AF65-F5344CB8AC3E}">
        <p14:creationId xmlns:p14="http://schemas.microsoft.com/office/powerpoint/2010/main" val="3179467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793101" y="93306"/>
            <a:ext cx="10842171" cy="232332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Write an SQL Query to find an </a:t>
            </a:r>
            <a:r>
              <a:rPr lang="en-US" sz="2000" b="1" dirty="0" err="1">
                <a:solidFill>
                  <a:schemeClr val="tx1"/>
                </a:solidFill>
              </a:rPr>
              <a:t>Employee_Name</a:t>
            </a:r>
            <a:r>
              <a:rPr lang="en-US" sz="2000" b="1" dirty="0">
                <a:solidFill>
                  <a:schemeClr val="tx1"/>
                </a:solidFill>
              </a:rPr>
              <a:t> whose Salary is equal or greater than 5000 from the below table </a:t>
            </a:r>
            <a:r>
              <a:rPr lang="en-US" sz="2000" b="1" dirty="0" err="1">
                <a:solidFill>
                  <a:schemeClr val="tx1"/>
                </a:solidFill>
              </a:rPr>
              <a:t>Employee_Details</a:t>
            </a:r>
            <a:r>
              <a:rPr lang="en-US" sz="2000" b="1" dirty="0">
                <a:solidFill>
                  <a:schemeClr val="tx1"/>
                </a:solidFill>
              </a:rPr>
              <a:t>.</a:t>
            </a:r>
          </a:p>
          <a:p>
            <a:r>
              <a:rPr lang="en-US" sz="2000" dirty="0" err="1">
                <a:solidFill>
                  <a:schemeClr val="tx1"/>
                </a:solidFill>
              </a:rPr>
              <a:t>Employee_Name</a:t>
            </a:r>
            <a:r>
              <a:rPr lang="en-US" sz="2000" dirty="0">
                <a:solidFill>
                  <a:schemeClr val="tx1"/>
                </a:solidFill>
              </a:rPr>
              <a:t>	||   Salary</a:t>
            </a:r>
          </a:p>
          <a:p>
            <a:r>
              <a:rPr lang="en-US" sz="2000" dirty="0">
                <a:solidFill>
                  <a:schemeClr val="tx1"/>
                </a:solidFill>
              </a:rPr>
              <a:t>John					2500</a:t>
            </a:r>
          </a:p>
          <a:p>
            <a:r>
              <a:rPr lang="en-US" sz="2000" dirty="0">
                <a:solidFill>
                  <a:schemeClr val="tx1"/>
                </a:solidFill>
              </a:rPr>
              <a:t>Emma				3500</a:t>
            </a:r>
          </a:p>
          <a:p>
            <a:r>
              <a:rPr lang="en-US" sz="2000" dirty="0">
                <a:solidFill>
                  <a:schemeClr val="tx1"/>
                </a:solidFill>
              </a:rPr>
              <a:t>Mark				5500</a:t>
            </a:r>
          </a:p>
          <a:p>
            <a:r>
              <a:rPr lang="en-US" sz="2000" dirty="0">
                <a:solidFill>
                  <a:schemeClr val="tx1"/>
                </a:solidFill>
              </a:rPr>
              <a:t>Anne				6500				</a:t>
            </a:r>
          </a:p>
          <a:p>
            <a:endParaRPr lang="en-US" sz="2000" dirty="0">
              <a:solidFill>
                <a:schemeClr val="tx1"/>
              </a:solidFill>
            </a:endParaRPr>
          </a:p>
        </p:txBody>
      </p:sp>
      <p:pic>
        <p:nvPicPr>
          <p:cNvPr id="4" name="Picture 3">
            <a:extLst>
              <a:ext uri="{FF2B5EF4-FFF2-40B4-BE49-F238E27FC236}">
                <a16:creationId xmlns:a16="http://schemas.microsoft.com/office/drawing/2014/main" id="{4C6A9B25-56B5-4647-8DC7-03A580C0218B}"/>
              </a:ext>
            </a:extLst>
          </p:cNvPr>
          <p:cNvPicPr/>
          <p:nvPr/>
        </p:nvPicPr>
        <p:blipFill>
          <a:blip r:embed="rId2"/>
          <a:stretch>
            <a:fillRect/>
          </a:stretch>
        </p:blipFill>
        <p:spPr>
          <a:xfrm>
            <a:off x="793102" y="2519265"/>
            <a:ext cx="10842170" cy="4245428"/>
          </a:xfrm>
          <a:prstGeom prst="rect">
            <a:avLst/>
          </a:prstGeom>
        </p:spPr>
      </p:pic>
    </p:spTree>
    <p:extLst>
      <p:ext uri="{BB962C8B-B14F-4D97-AF65-F5344CB8AC3E}">
        <p14:creationId xmlns:p14="http://schemas.microsoft.com/office/powerpoint/2010/main" val="247211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773469" y="643814"/>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What is Record and Field?</a:t>
            </a:r>
            <a:endParaRPr lang="en-US" sz="26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05678" y="2575252"/>
            <a:ext cx="10484498" cy="37042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b="1" dirty="0">
                <a:solidFill>
                  <a:schemeClr val="tx1"/>
                </a:solidFill>
              </a:rPr>
              <a:t>Records  </a:t>
            </a:r>
            <a:r>
              <a:rPr lang="en-US" sz="3000" b="1" dirty="0">
                <a:solidFill>
                  <a:schemeClr val="tx1"/>
                </a:solidFill>
                <a:sym typeface="Wingdings" panose="05000000000000000000" pitchFamily="2" charset="2"/>
              </a:rPr>
              <a:t> Rows</a:t>
            </a:r>
            <a:r>
              <a:rPr lang="en-US" sz="3000" b="1" dirty="0">
                <a:solidFill>
                  <a:schemeClr val="tx1"/>
                </a:solidFill>
              </a:rPr>
              <a:t>                                   </a:t>
            </a:r>
          </a:p>
          <a:p>
            <a:endParaRPr lang="en-US" sz="3000" b="1" dirty="0">
              <a:solidFill>
                <a:schemeClr val="tx1"/>
              </a:solidFill>
            </a:endParaRPr>
          </a:p>
          <a:p>
            <a:r>
              <a:rPr lang="en-US" sz="3000" b="1" dirty="0">
                <a:solidFill>
                  <a:schemeClr val="tx1"/>
                </a:solidFill>
              </a:rPr>
              <a:t>Fields </a:t>
            </a:r>
            <a:r>
              <a:rPr lang="en-US" sz="3000" b="1" dirty="0">
                <a:solidFill>
                  <a:schemeClr val="tx1"/>
                </a:solidFill>
                <a:sym typeface="Wingdings" panose="05000000000000000000" pitchFamily="2" charset="2"/>
              </a:rPr>
              <a:t> Columns</a:t>
            </a:r>
            <a:endParaRPr lang="en-US" sz="3000" dirty="0">
              <a:solidFill>
                <a:schemeClr val="tx1"/>
              </a:solidFill>
            </a:endParaRPr>
          </a:p>
          <a:p>
            <a:endParaRPr lang="en-US" sz="3000" dirty="0">
              <a:solidFill>
                <a:schemeClr val="tx1"/>
              </a:solidFill>
            </a:endParaRPr>
          </a:p>
        </p:txBody>
      </p:sp>
    </p:spTree>
    <p:extLst>
      <p:ext uri="{BB962C8B-B14F-4D97-AF65-F5344CB8AC3E}">
        <p14:creationId xmlns:p14="http://schemas.microsoft.com/office/powerpoint/2010/main" val="1842954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773469" y="643814"/>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rPr>
              <a:t>How  do you sort the retrieved data?</a:t>
            </a:r>
            <a:endParaRPr lang="en-US" sz="30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05678" y="2575253"/>
            <a:ext cx="10484498" cy="211804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tx1"/>
                </a:solidFill>
              </a:rPr>
              <a:t>A: </a:t>
            </a:r>
            <a:r>
              <a:rPr lang="en-US" sz="3000" b="1" dirty="0">
                <a:solidFill>
                  <a:schemeClr val="tx1"/>
                </a:solidFill>
              </a:rPr>
              <a:t>Select</a:t>
            </a:r>
            <a:r>
              <a:rPr lang="en-US" sz="3000" dirty="0">
                <a:solidFill>
                  <a:schemeClr val="tx1"/>
                </a:solidFill>
              </a:rPr>
              <a:t> </a:t>
            </a:r>
            <a:r>
              <a:rPr lang="en-US" sz="3000" dirty="0" err="1">
                <a:solidFill>
                  <a:schemeClr val="tx1"/>
                </a:solidFill>
              </a:rPr>
              <a:t>first_name</a:t>
            </a:r>
            <a:r>
              <a:rPr lang="en-US" sz="3000" dirty="0">
                <a:solidFill>
                  <a:schemeClr val="tx1"/>
                </a:solidFill>
              </a:rPr>
              <a:t>, </a:t>
            </a:r>
            <a:r>
              <a:rPr lang="en-US" sz="3000" dirty="0" err="1">
                <a:solidFill>
                  <a:schemeClr val="tx1"/>
                </a:solidFill>
              </a:rPr>
              <a:t>last_name</a:t>
            </a:r>
            <a:r>
              <a:rPr lang="en-US" sz="3000" dirty="0">
                <a:solidFill>
                  <a:schemeClr val="tx1"/>
                </a:solidFill>
              </a:rPr>
              <a:t>, </a:t>
            </a:r>
            <a:r>
              <a:rPr lang="en-US" sz="3000" dirty="0" err="1">
                <a:solidFill>
                  <a:schemeClr val="tx1"/>
                </a:solidFill>
              </a:rPr>
              <a:t>job_id</a:t>
            </a:r>
            <a:r>
              <a:rPr lang="en-US" sz="3000" dirty="0">
                <a:solidFill>
                  <a:schemeClr val="tx1"/>
                </a:solidFill>
              </a:rPr>
              <a:t> </a:t>
            </a:r>
            <a:r>
              <a:rPr lang="en-US" sz="3000" b="1" dirty="0">
                <a:solidFill>
                  <a:schemeClr val="tx1"/>
                </a:solidFill>
              </a:rPr>
              <a:t>from</a:t>
            </a:r>
            <a:r>
              <a:rPr lang="en-US" sz="3000" dirty="0">
                <a:solidFill>
                  <a:schemeClr val="tx1"/>
                </a:solidFill>
              </a:rPr>
              <a:t> employees </a:t>
            </a:r>
            <a:r>
              <a:rPr lang="en-US" sz="3000" b="1" dirty="0">
                <a:solidFill>
                  <a:schemeClr val="tx1"/>
                </a:solidFill>
              </a:rPr>
              <a:t>order</a:t>
            </a:r>
            <a:r>
              <a:rPr lang="en-US" sz="3000" dirty="0">
                <a:solidFill>
                  <a:schemeClr val="tx1"/>
                </a:solidFill>
              </a:rPr>
              <a:t> </a:t>
            </a:r>
            <a:r>
              <a:rPr lang="en-US" sz="3000" b="1" dirty="0">
                <a:solidFill>
                  <a:schemeClr val="tx1"/>
                </a:solidFill>
              </a:rPr>
              <a:t>by</a:t>
            </a:r>
            <a:r>
              <a:rPr lang="en-US" sz="3000" dirty="0">
                <a:solidFill>
                  <a:schemeClr val="tx1"/>
                </a:solidFill>
              </a:rPr>
              <a:t> </a:t>
            </a:r>
            <a:r>
              <a:rPr lang="en-US" sz="3000" dirty="0" err="1">
                <a:solidFill>
                  <a:schemeClr val="tx1"/>
                </a:solidFill>
              </a:rPr>
              <a:t>first_name</a:t>
            </a:r>
            <a:r>
              <a:rPr lang="en-US" sz="3000" dirty="0">
                <a:solidFill>
                  <a:schemeClr val="tx1"/>
                </a:solidFill>
              </a:rPr>
              <a:t>;</a:t>
            </a:r>
          </a:p>
          <a:p>
            <a:endParaRPr lang="en-US" sz="3000" dirty="0">
              <a:solidFill>
                <a:schemeClr val="tx1"/>
              </a:solidFill>
            </a:endParaRPr>
          </a:p>
        </p:txBody>
      </p:sp>
    </p:spTree>
    <p:extLst>
      <p:ext uri="{BB962C8B-B14F-4D97-AF65-F5344CB8AC3E}">
        <p14:creationId xmlns:p14="http://schemas.microsoft.com/office/powerpoint/2010/main" val="358934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773469" y="643814"/>
            <a:ext cx="9148917" cy="121022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rPr>
              <a:t>How do you </a:t>
            </a:r>
            <a:r>
              <a:rPr lang="en-US" sz="3000" b="1" i="1" dirty="0">
                <a:solidFill>
                  <a:schemeClr val="tx1"/>
                </a:solidFill>
              </a:rPr>
              <a:t>rename</a:t>
            </a:r>
            <a:r>
              <a:rPr lang="en-US" sz="3000" b="1" dirty="0">
                <a:solidFill>
                  <a:schemeClr val="tx1"/>
                </a:solidFill>
              </a:rPr>
              <a:t> the column in your results?</a:t>
            </a:r>
            <a:endParaRPr lang="en-US" sz="30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05678" y="2575253"/>
            <a:ext cx="10484498" cy="301378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b="1" dirty="0">
                <a:solidFill>
                  <a:schemeClr val="tx1"/>
                </a:solidFill>
              </a:rPr>
              <a:t>A:  AS keyword after column name: </a:t>
            </a:r>
            <a:endParaRPr lang="en-US" sz="3000" dirty="0">
              <a:solidFill>
                <a:schemeClr val="tx1"/>
              </a:solidFill>
            </a:endParaRPr>
          </a:p>
          <a:p>
            <a:r>
              <a:rPr lang="en-US" sz="3000" b="1" dirty="0">
                <a:solidFill>
                  <a:schemeClr val="tx1"/>
                </a:solidFill>
              </a:rPr>
              <a:t>Ex: Select </a:t>
            </a:r>
            <a:r>
              <a:rPr lang="en-US" sz="3000" b="1" dirty="0" err="1">
                <a:solidFill>
                  <a:schemeClr val="tx1"/>
                </a:solidFill>
              </a:rPr>
              <a:t>country_name</a:t>
            </a:r>
            <a:r>
              <a:rPr lang="en-US" sz="3000" b="1" dirty="0">
                <a:solidFill>
                  <a:schemeClr val="tx1"/>
                </a:solidFill>
              </a:rPr>
              <a:t> as </a:t>
            </a:r>
            <a:r>
              <a:rPr lang="en-US" sz="3000" b="1" dirty="0" err="1">
                <a:solidFill>
                  <a:schemeClr val="tx1"/>
                </a:solidFill>
              </a:rPr>
              <a:t>cname</a:t>
            </a:r>
            <a:r>
              <a:rPr lang="en-US" sz="3000" b="1" dirty="0">
                <a:solidFill>
                  <a:schemeClr val="tx1"/>
                </a:solidFill>
              </a:rPr>
              <a:t> from</a:t>
            </a:r>
            <a:r>
              <a:rPr lang="en-US" sz="3000" dirty="0">
                <a:solidFill>
                  <a:schemeClr val="tx1"/>
                </a:solidFill>
              </a:rPr>
              <a:t> </a:t>
            </a:r>
            <a:r>
              <a:rPr lang="en-US" sz="3000" b="1" dirty="0">
                <a:solidFill>
                  <a:schemeClr val="tx1"/>
                </a:solidFill>
              </a:rPr>
              <a:t>countries</a:t>
            </a:r>
            <a:endParaRPr lang="en-US" sz="3000" dirty="0">
              <a:solidFill>
                <a:schemeClr val="tx1"/>
              </a:solidFill>
            </a:endParaRPr>
          </a:p>
          <a:p>
            <a:endParaRPr lang="en-US" sz="3000" dirty="0">
              <a:solidFill>
                <a:schemeClr val="tx1"/>
              </a:solidFill>
            </a:endParaRPr>
          </a:p>
        </p:txBody>
      </p:sp>
    </p:spTree>
    <p:extLst>
      <p:ext uri="{BB962C8B-B14F-4D97-AF65-F5344CB8AC3E}">
        <p14:creationId xmlns:p14="http://schemas.microsoft.com/office/powerpoint/2010/main" val="1038222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773469" y="643814"/>
            <a:ext cx="9148917" cy="121022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rPr>
              <a:t>View all people whose first name starts with A?</a:t>
            </a:r>
            <a:endParaRPr lang="en-US" sz="30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05678" y="2575253"/>
            <a:ext cx="10484498" cy="301378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tx1"/>
                </a:solidFill>
              </a:rPr>
              <a:t>A:  SELECT * from employees WHERE </a:t>
            </a:r>
            <a:r>
              <a:rPr lang="en-US" sz="3000" dirty="0" err="1">
                <a:solidFill>
                  <a:schemeClr val="tx1"/>
                </a:solidFill>
              </a:rPr>
              <a:t>first_name</a:t>
            </a:r>
            <a:r>
              <a:rPr lang="en-US" sz="3000" dirty="0">
                <a:solidFill>
                  <a:schemeClr val="tx1"/>
                </a:solidFill>
              </a:rPr>
              <a:t> </a:t>
            </a:r>
            <a:r>
              <a:rPr lang="en-US" sz="3000" b="1" dirty="0">
                <a:solidFill>
                  <a:schemeClr val="tx1"/>
                </a:solidFill>
              </a:rPr>
              <a:t>LIKE</a:t>
            </a:r>
            <a:r>
              <a:rPr lang="en-US" sz="3000" dirty="0">
                <a:solidFill>
                  <a:schemeClr val="tx1"/>
                </a:solidFill>
              </a:rPr>
              <a:t> ‘A%’;</a:t>
            </a:r>
          </a:p>
          <a:p>
            <a:endParaRPr lang="en-US" sz="3000" dirty="0">
              <a:solidFill>
                <a:schemeClr val="tx1"/>
              </a:solidFill>
            </a:endParaRPr>
          </a:p>
        </p:txBody>
      </p:sp>
    </p:spTree>
    <p:extLst>
      <p:ext uri="{BB962C8B-B14F-4D97-AF65-F5344CB8AC3E}">
        <p14:creationId xmlns:p14="http://schemas.microsoft.com/office/powerpoint/2010/main" val="316141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203189-44A8-446B-942B-67969DD92592}"/>
              </a:ext>
            </a:extLst>
          </p:cNvPr>
          <p:cNvSpPr/>
          <p:nvPr/>
        </p:nvSpPr>
        <p:spPr>
          <a:xfrm>
            <a:off x="1708814" y="911904"/>
            <a:ext cx="9148917" cy="74994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is smoke testing.? </a:t>
            </a:r>
          </a:p>
        </p:txBody>
      </p:sp>
      <p:sp>
        <p:nvSpPr>
          <p:cNvPr id="3" name="Rectangle 2">
            <a:extLst>
              <a:ext uri="{FF2B5EF4-FFF2-40B4-BE49-F238E27FC236}">
                <a16:creationId xmlns:a16="http://schemas.microsoft.com/office/drawing/2014/main" id="{A8E1509E-16D9-4CA3-B037-805BC8A04556}"/>
              </a:ext>
            </a:extLst>
          </p:cNvPr>
          <p:cNvSpPr/>
          <p:nvPr/>
        </p:nvSpPr>
        <p:spPr>
          <a:xfrm>
            <a:off x="1788713" y="2287221"/>
            <a:ext cx="9148917" cy="41386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AutoNum type="arabicPeriod"/>
            </a:pPr>
            <a:r>
              <a:rPr lang="en-US" dirty="0">
                <a:solidFill>
                  <a:schemeClr val="tx1"/>
                </a:solidFill>
              </a:rPr>
              <a:t>Smoke testing is a form of software testing that is not exhaustive and checks only the most crucial components of the software but does not check in more detail.  </a:t>
            </a:r>
          </a:p>
          <a:p>
            <a:pPr marL="342900" indent="-342900" algn="just">
              <a:buAutoNum type="arabicPeriod"/>
            </a:pPr>
            <a:endParaRPr lang="en-US" dirty="0">
              <a:solidFill>
                <a:schemeClr val="tx1"/>
              </a:solidFill>
            </a:endParaRPr>
          </a:p>
          <a:p>
            <a:pPr marL="342900" indent="-342900" algn="just">
              <a:buAutoNum type="arabicPeriod"/>
            </a:pPr>
            <a:r>
              <a:rPr lang="en-US" dirty="0">
                <a:solidFill>
                  <a:schemeClr val="tx1"/>
                </a:solidFill>
              </a:rPr>
              <a:t> In my current project we run smoke test to make sure if the application is stable enough to perform other major testing activities.</a:t>
            </a:r>
          </a:p>
        </p:txBody>
      </p:sp>
    </p:spTree>
    <p:extLst>
      <p:ext uri="{BB962C8B-B14F-4D97-AF65-F5344CB8AC3E}">
        <p14:creationId xmlns:p14="http://schemas.microsoft.com/office/powerpoint/2010/main" val="122366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773469" y="643814"/>
            <a:ext cx="9148917" cy="121022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To show everyone whose last name ends with ‘n’ sort with first name and view only unique records?</a:t>
            </a:r>
            <a:endParaRPr lang="en-US" sz="25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05678" y="2575253"/>
            <a:ext cx="10484498" cy="301378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b="1" dirty="0">
                <a:solidFill>
                  <a:schemeClr val="tx1"/>
                </a:solidFill>
              </a:rPr>
              <a:t>A: SELECT DISTINCT * </a:t>
            </a:r>
            <a:r>
              <a:rPr lang="en-US" sz="2500" dirty="0">
                <a:solidFill>
                  <a:schemeClr val="tx1"/>
                </a:solidFill>
              </a:rPr>
              <a:t>from employees WHERE LAST_NAME </a:t>
            </a:r>
            <a:r>
              <a:rPr lang="en-US" sz="2500" b="1" dirty="0">
                <a:solidFill>
                  <a:schemeClr val="tx1"/>
                </a:solidFill>
              </a:rPr>
              <a:t>LIKE</a:t>
            </a:r>
            <a:r>
              <a:rPr lang="en-US" sz="2500" dirty="0">
                <a:solidFill>
                  <a:schemeClr val="tx1"/>
                </a:solidFill>
              </a:rPr>
              <a:t> ‘%n’ </a:t>
            </a:r>
            <a:r>
              <a:rPr lang="en-US" sz="2500" b="1" dirty="0">
                <a:solidFill>
                  <a:schemeClr val="tx1"/>
                </a:solidFill>
              </a:rPr>
              <a:t>ORDER BY</a:t>
            </a:r>
            <a:r>
              <a:rPr lang="en-US" sz="2500" dirty="0">
                <a:solidFill>
                  <a:schemeClr val="tx1"/>
                </a:solidFill>
              </a:rPr>
              <a:t>  FIRST_NAME;</a:t>
            </a:r>
          </a:p>
          <a:p>
            <a:endParaRPr lang="en-US" sz="2500" dirty="0">
              <a:solidFill>
                <a:schemeClr val="tx1"/>
              </a:solidFill>
            </a:endParaRPr>
          </a:p>
        </p:txBody>
      </p:sp>
    </p:spTree>
    <p:extLst>
      <p:ext uri="{BB962C8B-B14F-4D97-AF65-F5344CB8AC3E}">
        <p14:creationId xmlns:p14="http://schemas.microsoft.com/office/powerpoint/2010/main" val="10244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773469" y="643814"/>
            <a:ext cx="9148917" cy="121022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LIST ALL PEOPLE WHO WERE HIRED IN THE MONTH OF NOVEMBER?</a:t>
            </a:r>
            <a:endParaRPr lang="en-US" sz="25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05678" y="2575253"/>
            <a:ext cx="10484498" cy="301378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b="1" dirty="0">
                <a:solidFill>
                  <a:schemeClr val="tx1"/>
                </a:solidFill>
              </a:rPr>
              <a:t>Select</a:t>
            </a:r>
            <a:r>
              <a:rPr lang="en-US" sz="3000" dirty="0">
                <a:solidFill>
                  <a:schemeClr val="tx1"/>
                </a:solidFill>
              </a:rPr>
              <a:t> * </a:t>
            </a:r>
            <a:r>
              <a:rPr lang="en-US" sz="3000" b="1" dirty="0">
                <a:solidFill>
                  <a:schemeClr val="tx1"/>
                </a:solidFill>
              </a:rPr>
              <a:t>from</a:t>
            </a:r>
            <a:r>
              <a:rPr lang="en-US" sz="3000" dirty="0">
                <a:solidFill>
                  <a:schemeClr val="tx1"/>
                </a:solidFill>
              </a:rPr>
              <a:t> employees </a:t>
            </a:r>
            <a:r>
              <a:rPr lang="en-US" sz="3000" b="1" dirty="0">
                <a:solidFill>
                  <a:schemeClr val="tx1"/>
                </a:solidFill>
              </a:rPr>
              <a:t>Where</a:t>
            </a:r>
            <a:r>
              <a:rPr lang="en-US" sz="3000" dirty="0">
                <a:solidFill>
                  <a:schemeClr val="tx1"/>
                </a:solidFill>
              </a:rPr>
              <a:t> </a:t>
            </a:r>
            <a:r>
              <a:rPr lang="en-US" sz="3000" dirty="0" err="1">
                <a:solidFill>
                  <a:schemeClr val="tx1"/>
                </a:solidFill>
              </a:rPr>
              <a:t>hire_date</a:t>
            </a:r>
            <a:r>
              <a:rPr lang="en-US" sz="3000" dirty="0">
                <a:solidFill>
                  <a:schemeClr val="tx1"/>
                </a:solidFill>
              </a:rPr>
              <a:t> </a:t>
            </a:r>
            <a:r>
              <a:rPr lang="en-US" sz="3000" b="1" dirty="0">
                <a:solidFill>
                  <a:schemeClr val="tx1"/>
                </a:solidFill>
              </a:rPr>
              <a:t>LIKE</a:t>
            </a:r>
            <a:r>
              <a:rPr lang="en-US" sz="3000" dirty="0">
                <a:solidFill>
                  <a:schemeClr val="tx1"/>
                </a:solidFill>
              </a:rPr>
              <a:t> '%NOV%'  </a:t>
            </a:r>
            <a:r>
              <a:rPr lang="en-US" sz="3000" b="1" dirty="0">
                <a:solidFill>
                  <a:schemeClr val="tx1"/>
                </a:solidFill>
              </a:rPr>
              <a:t>order by</a:t>
            </a:r>
            <a:r>
              <a:rPr lang="en-US" sz="3000" dirty="0">
                <a:solidFill>
                  <a:schemeClr val="tx1"/>
                </a:solidFill>
              </a:rPr>
              <a:t> </a:t>
            </a:r>
            <a:r>
              <a:rPr lang="en-US" sz="3000" dirty="0" err="1">
                <a:solidFill>
                  <a:schemeClr val="tx1"/>
                </a:solidFill>
              </a:rPr>
              <a:t>Hire_date</a:t>
            </a:r>
            <a:r>
              <a:rPr lang="en-US" sz="3000" dirty="0">
                <a:solidFill>
                  <a:schemeClr val="tx1"/>
                </a:solidFill>
              </a:rPr>
              <a:t>;</a:t>
            </a:r>
          </a:p>
          <a:p>
            <a:endParaRPr lang="en-US" sz="3000" dirty="0">
              <a:solidFill>
                <a:schemeClr val="tx1"/>
              </a:solidFill>
            </a:endParaRPr>
          </a:p>
        </p:txBody>
      </p:sp>
    </p:spTree>
    <p:extLst>
      <p:ext uri="{BB962C8B-B14F-4D97-AF65-F5344CB8AC3E}">
        <p14:creationId xmlns:p14="http://schemas.microsoft.com/office/powerpoint/2010/main" val="3590034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773469" y="643814"/>
            <a:ext cx="9148917" cy="121022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*LIST ALL PEOPLE WHO WERE HIRED BETWEEN 01-JAN-2004 AND 30-DEC-2006</a:t>
            </a:r>
            <a:endParaRPr lang="en-US" sz="25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05678" y="2575253"/>
            <a:ext cx="10484498" cy="301378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rPr>
              <a:t>SELECT *   FROM employees	</a:t>
            </a:r>
            <a:r>
              <a:rPr lang="en-US" sz="2500" b="1" dirty="0">
                <a:solidFill>
                  <a:schemeClr val="tx1"/>
                </a:solidFill>
              </a:rPr>
              <a:t>WHERE</a:t>
            </a:r>
            <a:r>
              <a:rPr lang="en-US" sz="2500" dirty="0">
                <a:solidFill>
                  <a:schemeClr val="tx1"/>
                </a:solidFill>
              </a:rPr>
              <a:t> </a:t>
            </a:r>
            <a:r>
              <a:rPr lang="en-US" sz="2500" dirty="0" err="1">
                <a:solidFill>
                  <a:schemeClr val="tx1"/>
                </a:solidFill>
              </a:rPr>
              <a:t>hire_date</a:t>
            </a:r>
            <a:r>
              <a:rPr lang="en-US" sz="2500" dirty="0">
                <a:solidFill>
                  <a:schemeClr val="tx1"/>
                </a:solidFill>
              </a:rPr>
              <a:t> </a:t>
            </a:r>
            <a:r>
              <a:rPr lang="en-US" sz="2500" b="1" dirty="0">
                <a:solidFill>
                  <a:schemeClr val="tx1"/>
                </a:solidFill>
              </a:rPr>
              <a:t>BETWEEN</a:t>
            </a:r>
            <a:r>
              <a:rPr lang="en-US" sz="2500" dirty="0">
                <a:solidFill>
                  <a:schemeClr val="tx1"/>
                </a:solidFill>
              </a:rPr>
              <a:t> '01-JAN-2004' </a:t>
            </a:r>
            <a:r>
              <a:rPr lang="en-US" sz="2500" b="1" dirty="0">
                <a:solidFill>
                  <a:schemeClr val="tx1"/>
                </a:solidFill>
              </a:rPr>
              <a:t>AND</a:t>
            </a:r>
            <a:r>
              <a:rPr lang="en-US" sz="2500" dirty="0">
                <a:solidFill>
                  <a:schemeClr val="tx1"/>
                </a:solidFill>
              </a:rPr>
              <a:t> '30-DEC-2006';</a:t>
            </a:r>
          </a:p>
          <a:p>
            <a:endParaRPr lang="en-US" sz="2500" dirty="0">
              <a:solidFill>
                <a:schemeClr val="tx1"/>
              </a:solidFill>
            </a:endParaRPr>
          </a:p>
        </p:txBody>
      </p:sp>
    </p:spTree>
    <p:extLst>
      <p:ext uri="{BB962C8B-B14F-4D97-AF65-F5344CB8AC3E}">
        <p14:creationId xmlns:p14="http://schemas.microsoft.com/office/powerpoint/2010/main" val="73973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773469" y="643814"/>
            <a:ext cx="9148917" cy="121022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b="1" dirty="0">
                <a:solidFill>
                  <a:schemeClr val="tx1"/>
                </a:solidFill>
              </a:rPr>
              <a:t>TO FIND HIGHEST SALARY IN THE TABLE?</a:t>
            </a:r>
            <a:endParaRPr lang="en-US" sz="30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05678" y="2575253"/>
            <a:ext cx="10484498" cy="301378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tx1"/>
                </a:solidFill>
              </a:rPr>
              <a:t>Select </a:t>
            </a:r>
            <a:r>
              <a:rPr lang="en-US" sz="3000" b="1" dirty="0">
                <a:solidFill>
                  <a:schemeClr val="tx1"/>
                </a:solidFill>
              </a:rPr>
              <a:t>max</a:t>
            </a:r>
            <a:r>
              <a:rPr lang="en-US" sz="3000" dirty="0">
                <a:solidFill>
                  <a:schemeClr val="tx1"/>
                </a:solidFill>
              </a:rPr>
              <a:t>(salary) from employees;</a:t>
            </a:r>
          </a:p>
          <a:p>
            <a:endParaRPr lang="en-US" sz="3000" dirty="0">
              <a:solidFill>
                <a:schemeClr val="tx1"/>
              </a:solidFill>
            </a:endParaRPr>
          </a:p>
        </p:txBody>
      </p:sp>
    </p:spTree>
    <p:extLst>
      <p:ext uri="{BB962C8B-B14F-4D97-AF65-F5344CB8AC3E}">
        <p14:creationId xmlns:p14="http://schemas.microsoft.com/office/powerpoint/2010/main" val="92888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773469" y="643814"/>
            <a:ext cx="9148917" cy="121022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FIND SECOND HIGHEST SALARY?</a:t>
            </a:r>
            <a:endParaRPr lang="en-US" sz="25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05678" y="2575253"/>
            <a:ext cx="10484498" cy="301378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rPr>
              <a:t>SELECT max (salary) from employees where salary NOT IN (SELECT MAX (SALARY) FROM EMPLOYEES);</a:t>
            </a:r>
          </a:p>
          <a:p>
            <a:endParaRPr lang="en-US" sz="2500" dirty="0">
              <a:solidFill>
                <a:schemeClr val="tx1"/>
              </a:solidFill>
            </a:endParaRPr>
          </a:p>
        </p:txBody>
      </p:sp>
    </p:spTree>
    <p:extLst>
      <p:ext uri="{BB962C8B-B14F-4D97-AF65-F5344CB8AC3E}">
        <p14:creationId xmlns:p14="http://schemas.microsoft.com/office/powerpoint/2010/main" val="319921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773469" y="643814"/>
            <a:ext cx="9148917" cy="121022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FIND THIRD HIGHEST SALARY?</a:t>
            </a:r>
            <a:endParaRPr lang="en-US" sz="25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05678" y="2575253"/>
            <a:ext cx="10484498" cy="301378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rPr>
              <a:t>Select TOP 1 Salary From</a:t>
            </a:r>
          </a:p>
          <a:p>
            <a:r>
              <a:rPr lang="en-US" sz="2500" dirty="0">
                <a:solidFill>
                  <a:schemeClr val="tx1"/>
                </a:solidFill>
              </a:rPr>
              <a:t>(Select DISTINCT TOP 3 Salary From employees Order By Salary Desc)</a:t>
            </a:r>
          </a:p>
          <a:p>
            <a:r>
              <a:rPr lang="en-US" sz="2500" dirty="0">
                <a:solidFill>
                  <a:schemeClr val="tx1"/>
                </a:solidFill>
              </a:rPr>
              <a:t>Result </a:t>
            </a:r>
          </a:p>
          <a:p>
            <a:r>
              <a:rPr lang="en-US" sz="2500" dirty="0">
                <a:solidFill>
                  <a:schemeClr val="tx1"/>
                </a:solidFill>
              </a:rPr>
              <a:t>Order By Salary</a:t>
            </a:r>
          </a:p>
        </p:txBody>
      </p:sp>
    </p:spTree>
    <p:extLst>
      <p:ext uri="{BB962C8B-B14F-4D97-AF65-F5344CB8AC3E}">
        <p14:creationId xmlns:p14="http://schemas.microsoft.com/office/powerpoint/2010/main" val="218976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773469" y="643814"/>
            <a:ext cx="9148917" cy="121022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WHOSE LAST NAME  HAS  MORE  THAN 6  CHARECTERS?</a:t>
            </a:r>
            <a:endParaRPr lang="en-US" sz="25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05678" y="2575253"/>
            <a:ext cx="10484498" cy="301378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rPr>
              <a:t>Select </a:t>
            </a:r>
            <a:r>
              <a:rPr lang="en-US" sz="2500" dirty="0" err="1">
                <a:solidFill>
                  <a:schemeClr val="tx1"/>
                </a:solidFill>
              </a:rPr>
              <a:t>last_name</a:t>
            </a:r>
            <a:r>
              <a:rPr lang="en-US" sz="2500" dirty="0">
                <a:solidFill>
                  <a:schemeClr val="tx1"/>
                </a:solidFill>
              </a:rPr>
              <a:t>, length(</a:t>
            </a:r>
            <a:r>
              <a:rPr lang="en-US" sz="2500" dirty="0" err="1">
                <a:solidFill>
                  <a:schemeClr val="tx1"/>
                </a:solidFill>
              </a:rPr>
              <a:t>last_name</a:t>
            </a:r>
            <a:r>
              <a:rPr lang="en-US" sz="2500" dirty="0">
                <a:solidFill>
                  <a:schemeClr val="tx1"/>
                </a:solidFill>
              </a:rPr>
              <a:t>) from employees</a:t>
            </a:r>
          </a:p>
          <a:p>
            <a:r>
              <a:rPr lang="en-US" sz="2500" b="1" dirty="0">
                <a:solidFill>
                  <a:schemeClr val="tx1"/>
                </a:solidFill>
              </a:rPr>
              <a:t>where length(</a:t>
            </a:r>
            <a:r>
              <a:rPr lang="en-US" sz="2500" b="1" dirty="0" err="1">
                <a:solidFill>
                  <a:schemeClr val="tx1"/>
                </a:solidFill>
              </a:rPr>
              <a:t>last_name</a:t>
            </a:r>
            <a:r>
              <a:rPr lang="en-US" sz="2500" b="1" dirty="0">
                <a:solidFill>
                  <a:schemeClr val="tx1"/>
                </a:solidFill>
              </a:rPr>
              <a:t>) &gt; 6 </a:t>
            </a:r>
            <a:r>
              <a:rPr lang="en-US" sz="2500" dirty="0">
                <a:solidFill>
                  <a:schemeClr val="tx1"/>
                </a:solidFill>
              </a:rPr>
              <a:t>;</a:t>
            </a:r>
          </a:p>
          <a:p>
            <a:endParaRPr lang="en-US" sz="2500" dirty="0">
              <a:solidFill>
                <a:schemeClr val="tx1"/>
              </a:solidFill>
            </a:endParaRPr>
          </a:p>
        </p:txBody>
      </p:sp>
    </p:spTree>
    <p:extLst>
      <p:ext uri="{BB962C8B-B14F-4D97-AF65-F5344CB8AC3E}">
        <p14:creationId xmlns:p14="http://schemas.microsoft.com/office/powerpoint/2010/main" val="14952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tar: 5 Points 3">
            <a:extLst>
              <a:ext uri="{FF2B5EF4-FFF2-40B4-BE49-F238E27FC236}">
                <a16:creationId xmlns:a16="http://schemas.microsoft.com/office/drawing/2014/main" id="{FA4576D9-920C-498A-841A-2E67E6B892E1}"/>
              </a:ext>
            </a:extLst>
          </p:cNvPr>
          <p:cNvSpPr/>
          <p:nvPr/>
        </p:nvSpPr>
        <p:spPr>
          <a:xfrm>
            <a:off x="1651518" y="1082352"/>
            <a:ext cx="615821" cy="41987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Star: 5 Points 4">
            <a:extLst>
              <a:ext uri="{FF2B5EF4-FFF2-40B4-BE49-F238E27FC236}">
                <a16:creationId xmlns:a16="http://schemas.microsoft.com/office/drawing/2014/main" id="{A4AD8C76-B16A-4D39-A4E0-34C4CECF632C}"/>
              </a:ext>
            </a:extLst>
          </p:cNvPr>
          <p:cNvSpPr/>
          <p:nvPr/>
        </p:nvSpPr>
        <p:spPr>
          <a:xfrm>
            <a:off x="6015138" y="1118119"/>
            <a:ext cx="615821" cy="41987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Star: 5 Points 5">
            <a:extLst>
              <a:ext uri="{FF2B5EF4-FFF2-40B4-BE49-F238E27FC236}">
                <a16:creationId xmlns:a16="http://schemas.microsoft.com/office/drawing/2014/main" id="{FEE66715-B506-49AA-BCA1-A3A8291F5D55}"/>
              </a:ext>
            </a:extLst>
          </p:cNvPr>
          <p:cNvSpPr/>
          <p:nvPr/>
        </p:nvSpPr>
        <p:spPr>
          <a:xfrm>
            <a:off x="4906349" y="1118119"/>
            <a:ext cx="615821" cy="41987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Star: 5 Points 6">
            <a:extLst>
              <a:ext uri="{FF2B5EF4-FFF2-40B4-BE49-F238E27FC236}">
                <a16:creationId xmlns:a16="http://schemas.microsoft.com/office/drawing/2014/main" id="{AFED061F-B9FC-4D83-8D79-F32834AFAEF2}"/>
              </a:ext>
            </a:extLst>
          </p:cNvPr>
          <p:cNvSpPr/>
          <p:nvPr/>
        </p:nvSpPr>
        <p:spPr>
          <a:xfrm>
            <a:off x="3797560" y="1118119"/>
            <a:ext cx="615821" cy="41987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Star: 5 Points 7">
            <a:extLst>
              <a:ext uri="{FF2B5EF4-FFF2-40B4-BE49-F238E27FC236}">
                <a16:creationId xmlns:a16="http://schemas.microsoft.com/office/drawing/2014/main" id="{AFCFD176-CCD8-4C62-AE15-7D549C9A2DA7}"/>
              </a:ext>
            </a:extLst>
          </p:cNvPr>
          <p:cNvSpPr/>
          <p:nvPr/>
        </p:nvSpPr>
        <p:spPr>
          <a:xfrm>
            <a:off x="2724539" y="1119674"/>
            <a:ext cx="615821" cy="419878"/>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Arrow: Bent-Up 9">
            <a:extLst>
              <a:ext uri="{FF2B5EF4-FFF2-40B4-BE49-F238E27FC236}">
                <a16:creationId xmlns:a16="http://schemas.microsoft.com/office/drawing/2014/main" id="{D5ADAE0E-64C9-49CC-A7B4-2C71BE46A0F1}"/>
              </a:ext>
            </a:extLst>
          </p:cNvPr>
          <p:cNvSpPr/>
          <p:nvPr/>
        </p:nvSpPr>
        <p:spPr>
          <a:xfrm rot="5400000">
            <a:off x="6323048" y="1747941"/>
            <a:ext cx="615821" cy="67180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rrow: Bent-Up 10">
            <a:extLst>
              <a:ext uri="{FF2B5EF4-FFF2-40B4-BE49-F238E27FC236}">
                <a16:creationId xmlns:a16="http://schemas.microsoft.com/office/drawing/2014/main" id="{8A310460-0DC4-48C2-B14C-BFE1C1E49A50}"/>
              </a:ext>
            </a:extLst>
          </p:cNvPr>
          <p:cNvSpPr/>
          <p:nvPr/>
        </p:nvSpPr>
        <p:spPr>
          <a:xfrm rot="5400000">
            <a:off x="4715849" y="2246349"/>
            <a:ext cx="1769706" cy="828872"/>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Arrow: Bent-Up 11">
            <a:extLst>
              <a:ext uri="{FF2B5EF4-FFF2-40B4-BE49-F238E27FC236}">
                <a16:creationId xmlns:a16="http://schemas.microsoft.com/office/drawing/2014/main" id="{6552F6F4-56F2-4D34-9250-477037666120}"/>
              </a:ext>
            </a:extLst>
          </p:cNvPr>
          <p:cNvSpPr/>
          <p:nvPr/>
        </p:nvSpPr>
        <p:spPr>
          <a:xfrm rot="5400000">
            <a:off x="2858280" y="3023122"/>
            <a:ext cx="3166184" cy="67180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Bent-Up 12">
            <a:extLst>
              <a:ext uri="{FF2B5EF4-FFF2-40B4-BE49-F238E27FC236}">
                <a16:creationId xmlns:a16="http://schemas.microsoft.com/office/drawing/2014/main" id="{16D7939E-6E82-4A7B-A52F-C3496DF26068}"/>
              </a:ext>
            </a:extLst>
          </p:cNvPr>
          <p:cNvSpPr/>
          <p:nvPr/>
        </p:nvSpPr>
        <p:spPr>
          <a:xfrm rot="5400000">
            <a:off x="1342052" y="3449219"/>
            <a:ext cx="4018381" cy="671807"/>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row: Bent-Up 13">
            <a:extLst>
              <a:ext uri="{FF2B5EF4-FFF2-40B4-BE49-F238E27FC236}">
                <a16:creationId xmlns:a16="http://schemas.microsoft.com/office/drawing/2014/main" id="{BC595924-6B94-47ED-8451-7F8DB07C8504}"/>
              </a:ext>
            </a:extLst>
          </p:cNvPr>
          <p:cNvSpPr/>
          <p:nvPr/>
        </p:nvSpPr>
        <p:spPr>
          <a:xfrm rot="5400000">
            <a:off x="-325021" y="3918085"/>
            <a:ext cx="4956112" cy="671806"/>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77787589-5CB3-41FB-B10A-23E6D3CB8561}"/>
              </a:ext>
            </a:extLst>
          </p:cNvPr>
          <p:cNvSpPr/>
          <p:nvPr/>
        </p:nvSpPr>
        <p:spPr>
          <a:xfrm>
            <a:off x="1352939" y="177282"/>
            <a:ext cx="9479902" cy="667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CRON SYNTAX: In Cron, each line consists of 5 fields by TAB or whitespace.</a:t>
            </a:r>
          </a:p>
        </p:txBody>
      </p:sp>
      <p:sp>
        <p:nvSpPr>
          <p:cNvPr id="16" name="Rectangle 15">
            <a:extLst>
              <a:ext uri="{FF2B5EF4-FFF2-40B4-BE49-F238E27FC236}">
                <a16:creationId xmlns:a16="http://schemas.microsoft.com/office/drawing/2014/main" id="{19D05214-73E7-44C0-AD29-61B9463F5456}"/>
              </a:ext>
            </a:extLst>
          </p:cNvPr>
          <p:cNvSpPr/>
          <p:nvPr/>
        </p:nvSpPr>
        <p:spPr>
          <a:xfrm>
            <a:off x="7212563" y="2015412"/>
            <a:ext cx="414279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Day of week(0-6) Sunday=0</a:t>
            </a:r>
          </a:p>
        </p:txBody>
      </p:sp>
      <p:sp>
        <p:nvSpPr>
          <p:cNvPr id="17" name="Rectangle 16">
            <a:extLst>
              <a:ext uri="{FF2B5EF4-FFF2-40B4-BE49-F238E27FC236}">
                <a16:creationId xmlns:a16="http://schemas.microsoft.com/office/drawing/2014/main" id="{322EBFCE-5CCA-42F9-A03F-22987257A1B6}"/>
              </a:ext>
            </a:extLst>
          </p:cNvPr>
          <p:cNvSpPr/>
          <p:nvPr/>
        </p:nvSpPr>
        <p:spPr>
          <a:xfrm>
            <a:off x="7212563" y="3236946"/>
            <a:ext cx="414279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Month(1-12)</a:t>
            </a:r>
          </a:p>
        </p:txBody>
      </p:sp>
      <p:sp>
        <p:nvSpPr>
          <p:cNvPr id="18" name="Rectangle 17">
            <a:extLst>
              <a:ext uri="{FF2B5EF4-FFF2-40B4-BE49-F238E27FC236}">
                <a16:creationId xmlns:a16="http://schemas.microsoft.com/office/drawing/2014/main" id="{E5B7B3C1-72FC-4125-8FF4-51583D3F026A}"/>
              </a:ext>
            </a:extLst>
          </p:cNvPr>
          <p:cNvSpPr/>
          <p:nvPr/>
        </p:nvSpPr>
        <p:spPr>
          <a:xfrm>
            <a:off x="7212563" y="4458480"/>
            <a:ext cx="414279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Day of month (1-31)</a:t>
            </a:r>
          </a:p>
        </p:txBody>
      </p:sp>
      <p:sp>
        <p:nvSpPr>
          <p:cNvPr id="19" name="Rectangle 18">
            <a:extLst>
              <a:ext uri="{FF2B5EF4-FFF2-40B4-BE49-F238E27FC236}">
                <a16:creationId xmlns:a16="http://schemas.microsoft.com/office/drawing/2014/main" id="{3592C598-C0D5-42EA-999E-3677B1DCEEF9}"/>
              </a:ext>
            </a:extLst>
          </p:cNvPr>
          <p:cNvSpPr/>
          <p:nvPr/>
        </p:nvSpPr>
        <p:spPr>
          <a:xfrm>
            <a:off x="7212563" y="5461518"/>
            <a:ext cx="414279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Hours (0-23)</a:t>
            </a:r>
          </a:p>
        </p:txBody>
      </p:sp>
      <p:sp>
        <p:nvSpPr>
          <p:cNvPr id="20" name="Rectangle 19">
            <a:extLst>
              <a:ext uri="{FF2B5EF4-FFF2-40B4-BE49-F238E27FC236}">
                <a16:creationId xmlns:a16="http://schemas.microsoft.com/office/drawing/2014/main" id="{5E87B476-8917-4E86-90D9-C17EF70DC4B7}"/>
              </a:ext>
            </a:extLst>
          </p:cNvPr>
          <p:cNvSpPr/>
          <p:nvPr/>
        </p:nvSpPr>
        <p:spPr>
          <a:xfrm>
            <a:off x="7212563" y="6223518"/>
            <a:ext cx="4142792"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Minute (0-59)</a:t>
            </a:r>
          </a:p>
        </p:txBody>
      </p:sp>
    </p:spTree>
    <p:extLst>
      <p:ext uri="{BB962C8B-B14F-4D97-AF65-F5344CB8AC3E}">
        <p14:creationId xmlns:p14="http://schemas.microsoft.com/office/powerpoint/2010/main" val="181572740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FE482B-E7E6-4983-A7D6-1F8D3B6021BF}"/>
              </a:ext>
            </a:extLst>
          </p:cNvPr>
          <p:cNvSpPr/>
          <p:nvPr/>
        </p:nvSpPr>
        <p:spPr>
          <a:xfrm>
            <a:off x="1063690" y="615820"/>
            <a:ext cx="10207690" cy="5626359"/>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solidFill>
                  <a:schemeClr val="tx1"/>
                </a:solidFill>
              </a:rPr>
              <a:t>Examples:</a:t>
            </a:r>
          </a:p>
          <a:p>
            <a:endParaRPr lang="en-US" sz="2600" dirty="0">
              <a:solidFill>
                <a:schemeClr val="tx1"/>
              </a:solidFill>
            </a:endParaRPr>
          </a:p>
          <a:p>
            <a:r>
              <a:rPr lang="en-US" sz="2600" dirty="0">
                <a:solidFill>
                  <a:schemeClr val="tx1"/>
                </a:solidFill>
              </a:rPr>
              <a:t>0 0 * * * = every day at midnight</a:t>
            </a:r>
          </a:p>
          <a:p>
            <a:endParaRPr lang="en-US" sz="2600" dirty="0">
              <a:solidFill>
                <a:schemeClr val="tx1"/>
              </a:solidFill>
            </a:endParaRPr>
          </a:p>
          <a:p>
            <a:r>
              <a:rPr lang="en-US" sz="2600" dirty="0">
                <a:solidFill>
                  <a:schemeClr val="tx1"/>
                </a:solidFill>
              </a:rPr>
              <a:t>0 2-4 * * *= 2 am,3am and 4am everyday</a:t>
            </a:r>
          </a:p>
          <a:p>
            <a:pPr algn="ctr"/>
            <a:r>
              <a:rPr lang="en-US" sz="2600" dirty="0">
                <a:solidFill>
                  <a:schemeClr val="tx1"/>
                </a:solidFill>
              </a:rPr>
              <a:t> </a:t>
            </a:r>
          </a:p>
        </p:txBody>
      </p:sp>
    </p:spTree>
    <p:extLst>
      <p:ext uri="{BB962C8B-B14F-4D97-AF65-F5344CB8AC3E}">
        <p14:creationId xmlns:p14="http://schemas.microsoft.com/office/powerpoint/2010/main" val="1665302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203189-44A8-446B-942B-67969DD92592}"/>
              </a:ext>
            </a:extLst>
          </p:cNvPr>
          <p:cNvSpPr/>
          <p:nvPr/>
        </p:nvSpPr>
        <p:spPr>
          <a:xfrm>
            <a:off x="1697273" y="929398"/>
            <a:ext cx="9148917" cy="74994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is Regression testing.? </a:t>
            </a:r>
          </a:p>
        </p:txBody>
      </p:sp>
      <p:sp>
        <p:nvSpPr>
          <p:cNvPr id="3" name="Rectangle 2">
            <a:extLst>
              <a:ext uri="{FF2B5EF4-FFF2-40B4-BE49-F238E27FC236}">
                <a16:creationId xmlns:a16="http://schemas.microsoft.com/office/drawing/2014/main" id="{A8E1509E-16D9-4CA3-B037-805BC8A04556}"/>
              </a:ext>
            </a:extLst>
          </p:cNvPr>
          <p:cNvSpPr/>
          <p:nvPr/>
        </p:nvSpPr>
        <p:spPr>
          <a:xfrm>
            <a:off x="1697273" y="3117349"/>
            <a:ext cx="9148917" cy="3251325"/>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AutoNum type="arabicPeriod"/>
            </a:pPr>
            <a:r>
              <a:rPr lang="en-US" dirty="0">
                <a:solidFill>
                  <a:schemeClr val="tx1"/>
                </a:solidFill>
              </a:rPr>
              <a:t>We do Regression Test to make sure that new functionalities  did not break </a:t>
            </a:r>
          </a:p>
          <a:p>
            <a:pPr algn="just"/>
            <a:r>
              <a:rPr lang="en-US" dirty="0">
                <a:solidFill>
                  <a:schemeClr val="tx1"/>
                </a:solidFill>
              </a:rPr>
              <a:t>     existing  functionalities.</a:t>
            </a:r>
          </a:p>
        </p:txBody>
      </p:sp>
    </p:spTree>
    <p:extLst>
      <p:ext uri="{BB962C8B-B14F-4D97-AF65-F5344CB8AC3E}">
        <p14:creationId xmlns:p14="http://schemas.microsoft.com/office/powerpoint/2010/main" val="974980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203189-44A8-446B-942B-67969DD92592}"/>
              </a:ext>
            </a:extLst>
          </p:cNvPr>
          <p:cNvSpPr/>
          <p:nvPr/>
        </p:nvSpPr>
        <p:spPr>
          <a:xfrm>
            <a:off x="1697384" y="866184"/>
            <a:ext cx="9148917" cy="74994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is the difference between regression testing and retesting? </a:t>
            </a:r>
          </a:p>
        </p:txBody>
      </p:sp>
      <p:sp>
        <p:nvSpPr>
          <p:cNvPr id="3" name="Rectangle 2">
            <a:extLst>
              <a:ext uri="{FF2B5EF4-FFF2-40B4-BE49-F238E27FC236}">
                <a16:creationId xmlns:a16="http://schemas.microsoft.com/office/drawing/2014/main" id="{A8E1509E-16D9-4CA3-B037-805BC8A04556}"/>
              </a:ext>
            </a:extLst>
          </p:cNvPr>
          <p:cNvSpPr/>
          <p:nvPr/>
        </p:nvSpPr>
        <p:spPr>
          <a:xfrm>
            <a:off x="1777283" y="2241501"/>
            <a:ext cx="9148917" cy="41386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AutoNum type="arabicPeriod"/>
            </a:pPr>
            <a:r>
              <a:rPr lang="en-US" dirty="0">
                <a:solidFill>
                  <a:schemeClr val="tx1"/>
                </a:solidFill>
              </a:rPr>
              <a:t>Regression testing is performing tests to ensure that modiﬁcations to a module or system do not have a negative effect on previous releases. </a:t>
            </a:r>
          </a:p>
          <a:p>
            <a:pPr marL="342900" indent="-342900" algn="just">
              <a:buAutoNum type="arabicPeriod"/>
            </a:pPr>
            <a:r>
              <a:rPr lang="en-US" dirty="0">
                <a:solidFill>
                  <a:schemeClr val="tx1"/>
                </a:solidFill>
              </a:rPr>
              <a:t> Regression testing is performed if there is new functionality added or bug ﬁxed in the application to make sure other parts of the application are still functioning correctly</a:t>
            </a:r>
          </a:p>
          <a:p>
            <a:pPr marL="342900" indent="-342900" algn="just">
              <a:buAutoNum type="arabicPeriod"/>
            </a:pPr>
            <a:r>
              <a:rPr lang="en-US" dirty="0">
                <a:solidFill>
                  <a:schemeClr val="tx1"/>
                </a:solidFill>
              </a:rPr>
              <a:t>Retesting is running the same test again. </a:t>
            </a:r>
          </a:p>
        </p:txBody>
      </p:sp>
    </p:spTree>
    <p:extLst>
      <p:ext uri="{BB962C8B-B14F-4D97-AF65-F5344CB8AC3E}">
        <p14:creationId xmlns:p14="http://schemas.microsoft.com/office/powerpoint/2010/main" val="71347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203189-44A8-446B-942B-67969DD92592}"/>
              </a:ext>
            </a:extLst>
          </p:cNvPr>
          <p:cNvSpPr/>
          <p:nvPr/>
        </p:nvSpPr>
        <p:spPr>
          <a:xfrm>
            <a:off x="1660062" y="670241"/>
            <a:ext cx="9148917" cy="74994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What is user story?</a:t>
            </a:r>
          </a:p>
        </p:txBody>
      </p:sp>
      <p:sp>
        <p:nvSpPr>
          <p:cNvPr id="3" name="Rectangle 2">
            <a:extLst>
              <a:ext uri="{FF2B5EF4-FFF2-40B4-BE49-F238E27FC236}">
                <a16:creationId xmlns:a16="http://schemas.microsoft.com/office/drawing/2014/main" id="{A8E1509E-16D9-4CA3-B037-805BC8A04556}"/>
              </a:ext>
            </a:extLst>
          </p:cNvPr>
          <p:cNvSpPr/>
          <p:nvPr/>
        </p:nvSpPr>
        <p:spPr>
          <a:xfrm>
            <a:off x="1073020" y="2241501"/>
            <a:ext cx="10226351" cy="41386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500" dirty="0">
                <a:solidFill>
                  <a:schemeClr val="tx1"/>
                </a:solidFill>
              </a:rPr>
              <a:t>	In software development and product management, a user story is an informal, natural language description of one or more features of a software system. </a:t>
            </a:r>
          </a:p>
          <a:p>
            <a:pPr algn="just"/>
            <a:r>
              <a:rPr lang="en-US" sz="2500" dirty="0">
                <a:solidFill>
                  <a:schemeClr val="tx1"/>
                </a:solidFill>
              </a:rPr>
              <a:t>	A user story describes the type of user, what they want and why. A user story helps to create a simplified description of a requirement.</a:t>
            </a:r>
          </a:p>
          <a:p>
            <a:pPr marL="342900" indent="-342900" algn="just">
              <a:buAutoNum type="arabicPeriod"/>
            </a:pPr>
            <a:endParaRPr lang="en-US" sz="2500" dirty="0">
              <a:solidFill>
                <a:schemeClr val="tx1"/>
              </a:solidFill>
            </a:endParaRPr>
          </a:p>
        </p:txBody>
      </p:sp>
    </p:spTree>
    <p:extLst>
      <p:ext uri="{BB962C8B-B14F-4D97-AF65-F5344CB8AC3E}">
        <p14:creationId xmlns:p14="http://schemas.microsoft.com/office/powerpoint/2010/main" val="2976591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203189-44A8-446B-942B-67969DD92592}"/>
              </a:ext>
            </a:extLst>
          </p:cNvPr>
          <p:cNvSpPr/>
          <p:nvPr/>
        </p:nvSpPr>
        <p:spPr>
          <a:xfrm>
            <a:off x="1660062" y="670241"/>
            <a:ext cx="9148917" cy="74994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What is Acceptance Criteria?</a:t>
            </a:r>
          </a:p>
        </p:txBody>
      </p:sp>
      <p:sp>
        <p:nvSpPr>
          <p:cNvPr id="3" name="Rectangle 2">
            <a:extLst>
              <a:ext uri="{FF2B5EF4-FFF2-40B4-BE49-F238E27FC236}">
                <a16:creationId xmlns:a16="http://schemas.microsoft.com/office/drawing/2014/main" id="{A8E1509E-16D9-4CA3-B037-805BC8A04556}"/>
              </a:ext>
            </a:extLst>
          </p:cNvPr>
          <p:cNvSpPr/>
          <p:nvPr/>
        </p:nvSpPr>
        <p:spPr>
          <a:xfrm>
            <a:off x="1073020" y="1847461"/>
            <a:ext cx="10226351" cy="453264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Acceptance criteria define what must be done to complete an user story. They specify the boundaries of the story. </a:t>
            </a:r>
          </a:p>
          <a:p>
            <a:endParaRPr lang="en-US" sz="2000" dirty="0">
              <a:solidFill>
                <a:schemeClr val="tx1"/>
              </a:solidFill>
            </a:endParaRPr>
          </a:p>
          <a:p>
            <a:r>
              <a:rPr lang="en-US" sz="2000" dirty="0">
                <a:solidFill>
                  <a:schemeClr val="tx1"/>
                </a:solidFill>
              </a:rPr>
              <a:t>For example,   for user story &lt; </a:t>
            </a:r>
            <a:r>
              <a:rPr lang="en-US" sz="2000" dirty="0">
                <a:solidFill>
                  <a:schemeClr val="bg2">
                    <a:lumMod val="20000"/>
                    <a:lumOff val="80000"/>
                  </a:schemeClr>
                </a:solidFill>
              </a:rPr>
              <a:t>As a customer I want to be able to search a product so I can buy them</a:t>
            </a:r>
            <a:r>
              <a:rPr lang="en-US" sz="2000" dirty="0">
                <a:solidFill>
                  <a:schemeClr val="tx1"/>
                </a:solidFill>
              </a:rPr>
              <a:t>.&gt;</a:t>
            </a:r>
          </a:p>
          <a:p>
            <a:r>
              <a:rPr lang="en-US" sz="2000" dirty="0">
                <a:solidFill>
                  <a:schemeClr val="tx1"/>
                </a:solidFill>
              </a:rPr>
              <a:t>We can have following acceptance criteria for above user story:</a:t>
            </a:r>
          </a:p>
          <a:p>
            <a:endParaRPr lang="en-US" sz="2000" dirty="0">
              <a:solidFill>
                <a:schemeClr val="tx1"/>
              </a:solidFill>
            </a:endParaRPr>
          </a:p>
          <a:p>
            <a:pPr lvl="0"/>
            <a:r>
              <a:rPr lang="en-US" sz="2000" dirty="0">
                <a:solidFill>
                  <a:schemeClr val="tx1"/>
                </a:solidFill>
              </a:rPr>
              <a:t>User should be able to search by product name.</a:t>
            </a:r>
          </a:p>
          <a:p>
            <a:pPr lvl="0"/>
            <a:r>
              <a:rPr lang="en-US" sz="2000" dirty="0">
                <a:solidFill>
                  <a:schemeClr val="tx1"/>
                </a:solidFill>
              </a:rPr>
              <a:t>User should be able to search by product ID</a:t>
            </a:r>
          </a:p>
          <a:p>
            <a:pPr lvl="0"/>
            <a:r>
              <a:rPr lang="en-US" sz="2000" dirty="0">
                <a:solidFill>
                  <a:schemeClr val="tx1"/>
                </a:solidFill>
              </a:rPr>
              <a:t>User should be able to sort the search result by (hot selling, price, rating, trending)</a:t>
            </a:r>
          </a:p>
          <a:p>
            <a:pPr lvl="0"/>
            <a:endParaRPr lang="en-US" sz="2000" dirty="0">
              <a:solidFill>
                <a:schemeClr val="tx1"/>
              </a:solidFill>
            </a:endParaRPr>
          </a:p>
          <a:p>
            <a:r>
              <a:rPr lang="en-US" sz="2000" dirty="0">
                <a:solidFill>
                  <a:schemeClr val="tx1"/>
                </a:solidFill>
              </a:rPr>
              <a:t>If all of the conditions are met, then we know the story is successfully developed. </a:t>
            </a:r>
          </a:p>
          <a:p>
            <a:r>
              <a:rPr lang="en-US" sz="2000" dirty="0">
                <a:solidFill>
                  <a:schemeClr val="tx1"/>
                </a:solidFill>
              </a:rPr>
              <a:t>We also write test cases based on acceptance criteria. </a:t>
            </a:r>
          </a:p>
          <a:p>
            <a:pPr algn="just"/>
            <a:endParaRPr lang="en-US" sz="2000" dirty="0">
              <a:solidFill>
                <a:schemeClr val="tx1"/>
              </a:solidFill>
            </a:endParaRPr>
          </a:p>
        </p:txBody>
      </p:sp>
    </p:spTree>
    <p:extLst>
      <p:ext uri="{BB962C8B-B14F-4D97-AF65-F5344CB8AC3E}">
        <p14:creationId xmlns:p14="http://schemas.microsoft.com/office/powerpoint/2010/main" val="382385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3697AE3F-82FC-48AA-861F-06B29C53E107}"/>
              </a:ext>
            </a:extLst>
          </p:cNvPr>
          <p:cNvGraphicFramePr/>
          <p:nvPr>
            <p:extLst>
              <p:ext uri="{D42A27DB-BD31-4B8C-83A1-F6EECF244321}">
                <p14:modId xmlns:p14="http://schemas.microsoft.com/office/powerpoint/2010/main" val="3609808941"/>
              </p:ext>
            </p:extLst>
          </p:nvPr>
        </p:nvGraphicFramePr>
        <p:xfrm>
          <a:off x="639192" y="2672179"/>
          <a:ext cx="11256886" cy="3466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lowchart: Predefined Process 2">
            <a:extLst>
              <a:ext uri="{FF2B5EF4-FFF2-40B4-BE49-F238E27FC236}">
                <a16:creationId xmlns:a16="http://schemas.microsoft.com/office/drawing/2014/main" id="{495A4888-0D2B-4B8F-871D-6F2F98C46469}"/>
              </a:ext>
            </a:extLst>
          </p:cNvPr>
          <p:cNvSpPr/>
          <p:nvPr/>
        </p:nvSpPr>
        <p:spPr>
          <a:xfrm>
            <a:off x="1571347" y="1323350"/>
            <a:ext cx="9392575" cy="1243356"/>
          </a:xfrm>
          <a:prstGeom prst="flowChartPredefinedProcess">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What is Software Testing Life Cycle (STLC)?</a:t>
            </a:r>
            <a:endParaRPr lang="en-US" sz="2200" dirty="0"/>
          </a:p>
        </p:txBody>
      </p:sp>
    </p:spTree>
    <p:extLst>
      <p:ext uri="{BB962C8B-B14F-4D97-AF65-F5344CB8AC3E}">
        <p14:creationId xmlns:p14="http://schemas.microsoft.com/office/powerpoint/2010/main" val="17358346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0D9255-9339-4792-969F-7F794C00494C}"/>
              </a:ext>
            </a:extLst>
          </p:cNvPr>
          <p:cNvSpPr/>
          <p:nvPr/>
        </p:nvSpPr>
        <p:spPr>
          <a:xfrm>
            <a:off x="1341120" y="740229"/>
            <a:ext cx="9814560" cy="564315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2">
                    <a:lumMod val="50000"/>
                  </a:schemeClr>
                </a:solidFill>
              </a:rPr>
              <a:t>{1125-As a User I want to see list of airports in “Departure” </a:t>
            </a:r>
            <a:r>
              <a:rPr lang="en-US" dirty="0">
                <a:solidFill>
                  <a:schemeClr val="tx2">
                    <a:lumMod val="50000"/>
                  </a:schemeClr>
                </a:solidFill>
              </a:rPr>
              <a:t>and</a:t>
            </a:r>
            <a:r>
              <a:rPr lang="en-US" b="1" dirty="0">
                <a:solidFill>
                  <a:schemeClr val="tx2">
                    <a:lumMod val="50000"/>
                  </a:schemeClr>
                </a:solidFill>
              </a:rPr>
              <a:t> field "Going to” field}</a:t>
            </a:r>
            <a:endParaRPr lang="en-US" dirty="0">
              <a:solidFill>
                <a:schemeClr val="tx2">
                  <a:lumMod val="50000"/>
                </a:schemeClr>
              </a:solidFill>
            </a:endParaRPr>
          </a:p>
          <a:p>
            <a:r>
              <a:rPr lang="en-US" b="1" dirty="0">
                <a:solidFill>
                  <a:schemeClr val="tx2">
                    <a:lumMod val="50000"/>
                  </a:schemeClr>
                </a:solidFill>
              </a:rPr>
              <a:t> </a:t>
            </a:r>
            <a:endParaRPr lang="en-US" dirty="0">
              <a:solidFill>
                <a:schemeClr val="tx2">
                  <a:lumMod val="50000"/>
                </a:schemeClr>
              </a:solidFill>
            </a:endParaRPr>
          </a:p>
          <a:p>
            <a:endParaRPr lang="en-US" b="1" dirty="0">
              <a:solidFill>
                <a:schemeClr val="tx2">
                  <a:lumMod val="50000"/>
                </a:schemeClr>
              </a:solidFill>
            </a:endParaRPr>
          </a:p>
          <a:p>
            <a:r>
              <a:rPr lang="en-US" dirty="0"/>
              <a:t>http://www.ksrtc.in</a:t>
            </a:r>
            <a:endParaRPr lang="en-US" b="1" dirty="0">
              <a:solidFill>
                <a:schemeClr val="tx2">
                  <a:lumMod val="50000"/>
                </a:schemeClr>
              </a:solidFill>
            </a:endParaRPr>
          </a:p>
          <a:p>
            <a:r>
              <a:rPr lang="en-US" b="1" dirty="0">
                <a:solidFill>
                  <a:schemeClr val="tx2">
                    <a:lumMod val="50000"/>
                  </a:schemeClr>
                </a:solidFill>
              </a:rPr>
              <a:t>A/C</a:t>
            </a:r>
            <a:endParaRPr lang="en-US" dirty="0">
              <a:solidFill>
                <a:schemeClr val="tx2">
                  <a:lumMod val="50000"/>
                </a:schemeClr>
              </a:solidFill>
            </a:endParaRPr>
          </a:p>
          <a:p>
            <a:r>
              <a:rPr lang="en-US" b="1" dirty="0">
                <a:solidFill>
                  <a:schemeClr val="tx2">
                    <a:lumMod val="50000"/>
                  </a:schemeClr>
                </a:solidFill>
              </a:rPr>
              <a:t>As a user I want to type only a few letter </a:t>
            </a:r>
            <a:endParaRPr lang="en-US" dirty="0">
              <a:solidFill>
                <a:schemeClr val="tx2">
                  <a:lumMod val="50000"/>
                </a:schemeClr>
              </a:solidFill>
            </a:endParaRPr>
          </a:p>
          <a:p>
            <a:r>
              <a:rPr lang="en-US" b="1" dirty="0">
                <a:solidFill>
                  <a:schemeClr val="tx2">
                    <a:lumMod val="50000"/>
                  </a:schemeClr>
                </a:solidFill>
              </a:rPr>
              <a:t>So that, I can see list of options</a:t>
            </a:r>
            <a:endParaRPr lang="en-US" dirty="0">
              <a:solidFill>
                <a:schemeClr val="tx2">
                  <a:lumMod val="50000"/>
                </a:schemeClr>
              </a:solidFill>
            </a:endParaRPr>
          </a:p>
          <a:p>
            <a:r>
              <a:rPr lang="en-US" b="1" dirty="0">
                <a:solidFill>
                  <a:schemeClr val="tx2">
                    <a:lumMod val="50000"/>
                  </a:schemeClr>
                </a:solidFill>
              </a:rPr>
              <a:t> </a:t>
            </a:r>
            <a:endParaRPr lang="en-US" dirty="0">
              <a:solidFill>
                <a:schemeClr val="tx2">
                  <a:lumMod val="50000"/>
                </a:schemeClr>
              </a:solidFill>
            </a:endParaRPr>
          </a:p>
          <a:p>
            <a:r>
              <a:rPr lang="en-US" dirty="0">
                <a:solidFill>
                  <a:schemeClr val="tx2">
                    <a:lumMod val="50000"/>
                  </a:schemeClr>
                </a:solidFill>
              </a:rPr>
              <a:t>User is on the Home Page</a:t>
            </a:r>
          </a:p>
          <a:p>
            <a:r>
              <a:rPr lang="en-US" dirty="0">
                <a:solidFill>
                  <a:schemeClr val="tx2">
                    <a:lumMod val="50000"/>
                  </a:schemeClr>
                </a:solidFill>
              </a:rPr>
              <a:t>As a user I should be able to type in Departure field</a:t>
            </a:r>
          </a:p>
          <a:p>
            <a:r>
              <a:rPr lang="en-US" dirty="0">
                <a:solidFill>
                  <a:schemeClr val="tx2">
                    <a:lumMod val="50000"/>
                  </a:schemeClr>
                </a:solidFill>
              </a:rPr>
              <a:t>When user enters letters</a:t>
            </a:r>
          </a:p>
          <a:p>
            <a:r>
              <a:rPr lang="en-US" dirty="0">
                <a:solidFill>
                  <a:schemeClr val="tx2">
                    <a:lumMod val="50000"/>
                  </a:schemeClr>
                </a:solidFill>
              </a:rPr>
              <a:t>User should be able to see list of airports</a:t>
            </a:r>
          </a:p>
          <a:p>
            <a:r>
              <a:rPr lang="en-US" dirty="0">
                <a:solidFill>
                  <a:schemeClr val="tx2">
                    <a:lumMod val="50000"/>
                  </a:schemeClr>
                </a:solidFill>
              </a:rPr>
              <a:t>User should be able to select airport</a:t>
            </a:r>
          </a:p>
        </p:txBody>
      </p:sp>
    </p:spTree>
    <p:extLst>
      <p:ext uri="{BB962C8B-B14F-4D97-AF65-F5344CB8AC3E}">
        <p14:creationId xmlns:p14="http://schemas.microsoft.com/office/powerpoint/2010/main" val="2446692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611736" y="477896"/>
            <a:ext cx="9148917" cy="97027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dirty="0">
              <a:solidFill>
                <a:schemeClr val="tx1"/>
              </a:solidFill>
            </a:endParaRPr>
          </a:p>
          <a:p>
            <a:pPr algn="ctr"/>
            <a:r>
              <a:rPr lang="en-US" sz="2800" b="1" dirty="0">
                <a:solidFill>
                  <a:schemeClr val="tx1"/>
                </a:solidFill>
              </a:rPr>
              <a:t>What is  Test Case?</a:t>
            </a:r>
          </a:p>
          <a:p>
            <a:pPr algn="ctr"/>
            <a:endParaRPr lang="en-US" sz="2500" b="1"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073020" y="2241501"/>
            <a:ext cx="10226351" cy="41386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	A Test Case is a document that describes step by step process how to test the application.</a:t>
            </a:r>
          </a:p>
          <a:p>
            <a:r>
              <a:rPr lang="en-US" sz="2800" dirty="0">
                <a:solidFill>
                  <a:schemeClr val="tx1"/>
                </a:solidFill>
              </a:rPr>
              <a:t>	A Test Case includes Test Case name, Steps Description, Expected Output.</a:t>
            </a:r>
            <a:endParaRPr lang="en-US" sz="2800" dirty="0"/>
          </a:p>
          <a:p>
            <a:endParaRPr lang="en-US" sz="2800" dirty="0">
              <a:solidFill>
                <a:schemeClr val="tx1"/>
              </a:solidFill>
            </a:endParaRPr>
          </a:p>
          <a:p>
            <a:pPr marL="457200" indent="-457200">
              <a:buAutoNum type="arabicPeriod"/>
            </a:pPr>
            <a:endParaRPr lang="en-US" sz="2800" dirty="0">
              <a:solidFill>
                <a:schemeClr val="tx1"/>
              </a:solidFill>
            </a:endParaRPr>
          </a:p>
          <a:p>
            <a:pPr algn="just"/>
            <a:endParaRPr lang="en-US" sz="2500" dirty="0">
              <a:solidFill>
                <a:schemeClr val="tx1"/>
              </a:solidFill>
            </a:endParaRPr>
          </a:p>
        </p:txBody>
      </p:sp>
    </p:spTree>
    <p:extLst>
      <p:ext uri="{BB962C8B-B14F-4D97-AF65-F5344CB8AC3E}">
        <p14:creationId xmlns:p14="http://schemas.microsoft.com/office/powerpoint/2010/main" val="528506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203189-44A8-446B-942B-67969DD92592}"/>
              </a:ext>
            </a:extLst>
          </p:cNvPr>
          <p:cNvSpPr/>
          <p:nvPr/>
        </p:nvSpPr>
        <p:spPr>
          <a:xfrm>
            <a:off x="1660062" y="670241"/>
            <a:ext cx="9148917" cy="74994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What is epic?</a:t>
            </a:r>
          </a:p>
        </p:txBody>
      </p:sp>
      <p:sp>
        <p:nvSpPr>
          <p:cNvPr id="3" name="Rectangle 2">
            <a:extLst>
              <a:ext uri="{FF2B5EF4-FFF2-40B4-BE49-F238E27FC236}">
                <a16:creationId xmlns:a16="http://schemas.microsoft.com/office/drawing/2014/main" id="{A8E1509E-16D9-4CA3-B037-805BC8A04556}"/>
              </a:ext>
            </a:extLst>
          </p:cNvPr>
          <p:cNvSpPr/>
          <p:nvPr/>
        </p:nvSpPr>
        <p:spPr>
          <a:xfrm>
            <a:off x="1073020" y="2241501"/>
            <a:ext cx="10226351" cy="41386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500" dirty="0">
                <a:solidFill>
                  <a:schemeClr val="tx1"/>
                </a:solidFill>
              </a:rPr>
              <a:t>	An Epic Can be defined as a big chunk of work that has one common objective. </a:t>
            </a:r>
          </a:p>
          <a:p>
            <a:pPr algn="just"/>
            <a:r>
              <a:rPr lang="en-US" sz="2500" dirty="0">
                <a:solidFill>
                  <a:schemeClr val="tx1"/>
                </a:solidFill>
              </a:rPr>
              <a:t>	It could be a feature, customer request or business requirement. These details are defined in User Stories. </a:t>
            </a:r>
          </a:p>
        </p:txBody>
      </p:sp>
    </p:spTree>
    <p:extLst>
      <p:ext uri="{BB962C8B-B14F-4D97-AF65-F5344CB8AC3E}">
        <p14:creationId xmlns:p14="http://schemas.microsoft.com/office/powerpoint/2010/main" val="2530349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circle(in)">
                                      <p:cBhvr>
                                        <p:cTn id="15"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746172-AFE3-4C4C-A7CD-8B9F5D01082F}"/>
              </a:ext>
            </a:extLst>
          </p:cNvPr>
          <p:cNvSpPr/>
          <p:nvPr/>
        </p:nvSpPr>
        <p:spPr>
          <a:xfrm>
            <a:off x="944190" y="715532"/>
            <a:ext cx="2147582" cy="54528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 Story-1</a:t>
            </a:r>
          </a:p>
        </p:txBody>
      </p:sp>
      <p:sp>
        <p:nvSpPr>
          <p:cNvPr id="5" name="Rectangle 4">
            <a:extLst>
              <a:ext uri="{FF2B5EF4-FFF2-40B4-BE49-F238E27FC236}">
                <a16:creationId xmlns:a16="http://schemas.microsoft.com/office/drawing/2014/main" id="{859A052D-EDF6-4C4E-91F7-106C8D80BAAA}"/>
              </a:ext>
            </a:extLst>
          </p:cNvPr>
          <p:cNvSpPr/>
          <p:nvPr/>
        </p:nvSpPr>
        <p:spPr>
          <a:xfrm>
            <a:off x="2202537" y="1680266"/>
            <a:ext cx="1543576" cy="545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 Case-1</a:t>
            </a:r>
          </a:p>
        </p:txBody>
      </p:sp>
      <p:sp>
        <p:nvSpPr>
          <p:cNvPr id="6" name="Rectangle 5">
            <a:extLst>
              <a:ext uri="{FF2B5EF4-FFF2-40B4-BE49-F238E27FC236}">
                <a16:creationId xmlns:a16="http://schemas.microsoft.com/office/drawing/2014/main" id="{B1BA5865-1BB9-4B86-9238-59FB79F408D5}"/>
              </a:ext>
            </a:extLst>
          </p:cNvPr>
          <p:cNvSpPr/>
          <p:nvPr/>
        </p:nvSpPr>
        <p:spPr>
          <a:xfrm>
            <a:off x="2227705" y="2432479"/>
            <a:ext cx="1518407" cy="545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 Case-2</a:t>
            </a:r>
          </a:p>
        </p:txBody>
      </p:sp>
      <p:sp>
        <p:nvSpPr>
          <p:cNvPr id="7" name="Rectangle 6">
            <a:extLst>
              <a:ext uri="{FF2B5EF4-FFF2-40B4-BE49-F238E27FC236}">
                <a16:creationId xmlns:a16="http://schemas.microsoft.com/office/drawing/2014/main" id="{3D115CD0-26D5-480D-964B-CCE919D54E36}"/>
              </a:ext>
            </a:extLst>
          </p:cNvPr>
          <p:cNvSpPr/>
          <p:nvPr/>
        </p:nvSpPr>
        <p:spPr>
          <a:xfrm>
            <a:off x="935801" y="4415077"/>
            <a:ext cx="2147582" cy="54528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User Story-2</a:t>
            </a:r>
          </a:p>
        </p:txBody>
      </p:sp>
      <p:sp>
        <p:nvSpPr>
          <p:cNvPr id="8" name="Rectangle 7">
            <a:extLst>
              <a:ext uri="{FF2B5EF4-FFF2-40B4-BE49-F238E27FC236}">
                <a16:creationId xmlns:a16="http://schemas.microsoft.com/office/drawing/2014/main" id="{0F72A5D5-FDD2-4DA1-BBE5-58B618E845A9}"/>
              </a:ext>
            </a:extLst>
          </p:cNvPr>
          <p:cNvSpPr/>
          <p:nvPr/>
        </p:nvSpPr>
        <p:spPr>
          <a:xfrm>
            <a:off x="2202539" y="5314099"/>
            <a:ext cx="1543574" cy="545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 Case-1</a:t>
            </a:r>
          </a:p>
        </p:txBody>
      </p:sp>
      <p:sp>
        <p:nvSpPr>
          <p:cNvPr id="9" name="Rectangle 8">
            <a:extLst>
              <a:ext uri="{FF2B5EF4-FFF2-40B4-BE49-F238E27FC236}">
                <a16:creationId xmlns:a16="http://schemas.microsoft.com/office/drawing/2014/main" id="{52A33C75-8AD1-4739-84A2-D65894C0845A}"/>
              </a:ext>
            </a:extLst>
          </p:cNvPr>
          <p:cNvSpPr/>
          <p:nvPr/>
        </p:nvSpPr>
        <p:spPr>
          <a:xfrm>
            <a:off x="2202537" y="6066312"/>
            <a:ext cx="1543575" cy="545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 Case-2</a:t>
            </a:r>
          </a:p>
        </p:txBody>
      </p:sp>
      <p:sp>
        <p:nvSpPr>
          <p:cNvPr id="10" name="Rectangle 9">
            <a:extLst>
              <a:ext uri="{FF2B5EF4-FFF2-40B4-BE49-F238E27FC236}">
                <a16:creationId xmlns:a16="http://schemas.microsoft.com/office/drawing/2014/main" id="{C6613FF4-1B5F-4586-81B2-0AAF5947B12A}"/>
              </a:ext>
            </a:extLst>
          </p:cNvPr>
          <p:cNvSpPr/>
          <p:nvPr/>
        </p:nvSpPr>
        <p:spPr>
          <a:xfrm>
            <a:off x="4484344" y="3251805"/>
            <a:ext cx="1870745" cy="75500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 Set </a:t>
            </a:r>
          </a:p>
          <a:p>
            <a:pPr algn="ctr"/>
            <a:r>
              <a:rPr lang="en-US" dirty="0">
                <a:solidFill>
                  <a:schemeClr val="tx1"/>
                </a:solidFill>
              </a:rPr>
              <a:t>Sprint-1</a:t>
            </a:r>
          </a:p>
        </p:txBody>
      </p:sp>
      <p:cxnSp>
        <p:nvCxnSpPr>
          <p:cNvPr id="11" name="Connector: Elbow 10">
            <a:extLst>
              <a:ext uri="{FF2B5EF4-FFF2-40B4-BE49-F238E27FC236}">
                <a16:creationId xmlns:a16="http://schemas.microsoft.com/office/drawing/2014/main" id="{5EE74D67-8277-45C7-8B9A-C4F8FA1CCDEB}"/>
              </a:ext>
            </a:extLst>
          </p:cNvPr>
          <p:cNvCxnSpPr/>
          <p:nvPr/>
        </p:nvCxnSpPr>
        <p:spPr>
          <a:xfrm>
            <a:off x="3435720" y="2977764"/>
            <a:ext cx="1082180" cy="4502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ACDF6D11-93F5-4F55-A9EA-10D1778B81F9}"/>
              </a:ext>
            </a:extLst>
          </p:cNvPr>
          <p:cNvCxnSpPr>
            <a:cxnSpLocks/>
            <a:stCxn id="5" idx="3"/>
          </p:cNvCxnSpPr>
          <p:nvPr/>
        </p:nvCxnSpPr>
        <p:spPr>
          <a:xfrm>
            <a:off x="3746113" y="1952909"/>
            <a:ext cx="1090569" cy="129889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4031A9DC-DB6A-4180-B77E-B55019548A1F}"/>
              </a:ext>
            </a:extLst>
          </p:cNvPr>
          <p:cNvCxnSpPr>
            <a:cxnSpLocks/>
            <a:stCxn id="8" idx="3"/>
          </p:cNvCxnSpPr>
          <p:nvPr/>
        </p:nvCxnSpPr>
        <p:spPr>
          <a:xfrm flipV="1">
            <a:off x="3746113" y="4182984"/>
            <a:ext cx="1090569" cy="140375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8300CA7A-8045-455A-8712-6DE43584F5D5}"/>
              </a:ext>
            </a:extLst>
          </p:cNvPr>
          <p:cNvCxnSpPr>
            <a:cxnSpLocks/>
            <a:stCxn id="9" idx="3"/>
          </p:cNvCxnSpPr>
          <p:nvPr/>
        </p:nvCxnSpPr>
        <p:spPr>
          <a:xfrm flipV="1">
            <a:off x="3746112" y="4180187"/>
            <a:ext cx="1325461" cy="21587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038EA601-FEE7-410B-8465-B64EEEC3CDD2}"/>
              </a:ext>
            </a:extLst>
          </p:cNvPr>
          <p:cNvSpPr/>
          <p:nvPr/>
        </p:nvSpPr>
        <p:spPr>
          <a:xfrm>
            <a:off x="7193988" y="3274875"/>
            <a:ext cx="1778465" cy="75500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 Execution Sprint 1</a:t>
            </a:r>
          </a:p>
        </p:txBody>
      </p:sp>
      <p:cxnSp>
        <p:nvCxnSpPr>
          <p:cNvPr id="16" name="Straight Arrow Connector 15">
            <a:extLst>
              <a:ext uri="{FF2B5EF4-FFF2-40B4-BE49-F238E27FC236}">
                <a16:creationId xmlns:a16="http://schemas.microsoft.com/office/drawing/2014/main" id="{80B8C4F7-7532-4AB0-BBE3-5819F3FEA691}"/>
              </a:ext>
            </a:extLst>
          </p:cNvPr>
          <p:cNvCxnSpPr>
            <a:cxnSpLocks/>
          </p:cNvCxnSpPr>
          <p:nvPr/>
        </p:nvCxnSpPr>
        <p:spPr>
          <a:xfrm>
            <a:off x="6355089" y="3632105"/>
            <a:ext cx="838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6A61F2C-D533-4C9E-8C2F-8F8666004506}"/>
              </a:ext>
            </a:extLst>
          </p:cNvPr>
          <p:cNvSpPr/>
          <p:nvPr/>
        </p:nvSpPr>
        <p:spPr>
          <a:xfrm>
            <a:off x="9979132" y="3274874"/>
            <a:ext cx="1870745" cy="75500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Test Plan</a:t>
            </a:r>
          </a:p>
          <a:p>
            <a:pPr algn="ctr"/>
            <a:r>
              <a:rPr lang="en-US" dirty="0">
                <a:solidFill>
                  <a:schemeClr val="tx1"/>
                </a:solidFill>
              </a:rPr>
              <a:t>Sprint 1</a:t>
            </a:r>
          </a:p>
        </p:txBody>
      </p:sp>
      <p:cxnSp>
        <p:nvCxnSpPr>
          <p:cNvPr id="18" name="Straight Arrow Connector 17">
            <a:extLst>
              <a:ext uri="{FF2B5EF4-FFF2-40B4-BE49-F238E27FC236}">
                <a16:creationId xmlns:a16="http://schemas.microsoft.com/office/drawing/2014/main" id="{746FA4ED-5021-4AB7-80AF-568D448F9D0D}"/>
              </a:ext>
            </a:extLst>
          </p:cNvPr>
          <p:cNvCxnSpPr>
            <a:cxnSpLocks/>
          </p:cNvCxnSpPr>
          <p:nvPr/>
        </p:nvCxnSpPr>
        <p:spPr>
          <a:xfrm>
            <a:off x="9064732" y="3629309"/>
            <a:ext cx="8388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2E048391-35C9-4BF8-9D35-CA8C692827F6}"/>
              </a:ext>
            </a:extLst>
          </p:cNvPr>
          <p:cNvCxnSpPr>
            <a:cxnSpLocks/>
          </p:cNvCxnSpPr>
          <p:nvPr/>
        </p:nvCxnSpPr>
        <p:spPr>
          <a:xfrm rot="16200000" flipV="1">
            <a:off x="1508000" y="1366029"/>
            <a:ext cx="768293" cy="671119"/>
          </a:xfrm>
          <a:prstGeom prst="bentConnector3">
            <a:avLst>
              <a:gd name="adj1" fmla="val 850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AE1173A6-CE81-4F18-8FFC-6CF722A8B2FC}"/>
              </a:ext>
            </a:extLst>
          </p:cNvPr>
          <p:cNvCxnSpPr>
            <a:cxnSpLocks/>
          </p:cNvCxnSpPr>
          <p:nvPr/>
        </p:nvCxnSpPr>
        <p:spPr>
          <a:xfrm rot="10800000">
            <a:off x="1235707" y="1320236"/>
            <a:ext cx="966829" cy="13876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7731C041-B5FB-4A8A-9180-6FDA1FE4FC5C}"/>
              </a:ext>
            </a:extLst>
          </p:cNvPr>
          <p:cNvCxnSpPr>
            <a:cxnSpLocks/>
          </p:cNvCxnSpPr>
          <p:nvPr/>
        </p:nvCxnSpPr>
        <p:spPr>
          <a:xfrm rot="16200000" flipV="1">
            <a:off x="1482830" y="5075013"/>
            <a:ext cx="768293" cy="671119"/>
          </a:xfrm>
          <a:prstGeom prst="bentConnector3">
            <a:avLst>
              <a:gd name="adj1" fmla="val 850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2700343A-7C6C-4FE0-9558-792ACE5A7596}"/>
              </a:ext>
            </a:extLst>
          </p:cNvPr>
          <p:cNvCxnSpPr>
            <a:cxnSpLocks/>
          </p:cNvCxnSpPr>
          <p:nvPr/>
        </p:nvCxnSpPr>
        <p:spPr>
          <a:xfrm rot="10800000">
            <a:off x="1210537" y="5029220"/>
            <a:ext cx="966829" cy="13876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849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611736" y="477896"/>
            <a:ext cx="9148917" cy="9702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Describe your typical day at work</a:t>
            </a:r>
            <a:endParaRPr lang="en-US" sz="2500" b="1"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073020" y="2241501"/>
            <a:ext cx="10226351" cy="41386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My day at work typically starts with making a “to-do” list of thing I need to work on that day. A list might include but not be limited to , any of the following:</a:t>
            </a:r>
          </a:p>
          <a:p>
            <a:endParaRPr lang="en-US" dirty="0">
              <a:solidFill>
                <a:schemeClr val="tx1"/>
              </a:solidFill>
            </a:endParaRPr>
          </a:p>
          <a:p>
            <a:pPr lvl="0"/>
            <a:r>
              <a:rPr lang="en-US" dirty="0">
                <a:solidFill>
                  <a:schemeClr val="tx1"/>
                </a:solidFill>
              </a:rPr>
              <a:t>Check my email (confirm is there any meeting that I need to attend)</a:t>
            </a:r>
          </a:p>
          <a:p>
            <a:pPr lvl="0"/>
            <a:r>
              <a:rPr lang="en-US" dirty="0">
                <a:solidFill>
                  <a:schemeClr val="tx1"/>
                </a:solidFill>
              </a:rPr>
              <a:t>Attending Daily scrum meeting or any other. </a:t>
            </a:r>
          </a:p>
          <a:p>
            <a:pPr lvl="0"/>
            <a:r>
              <a:rPr lang="en-US" dirty="0">
                <a:solidFill>
                  <a:schemeClr val="tx1"/>
                </a:solidFill>
              </a:rPr>
              <a:t>Continue work on task, reading requirements to better understand which kind of test cases I need to build</a:t>
            </a:r>
          </a:p>
          <a:p>
            <a:pPr lvl="0"/>
            <a:r>
              <a:rPr lang="en-US" dirty="0">
                <a:solidFill>
                  <a:schemeClr val="tx1"/>
                </a:solidFill>
              </a:rPr>
              <a:t>Writing automation scripts in scenarios where there is a need for automation</a:t>
            </a:r>
          </a:p>
          <a:p>
            <a:pPr lvl="0"/>
            <a:r>
              <a:rPr lang="en-US" dirty="0">
                <a:solidFill>
                  <a:schemeClr val="tx1"/>
                </a:solidFill>
              </a:rPr>
              <a:t>Executing the testing and coordinating with developers to check the defects that i have found</a:t>
            </a:r>
          </a:p>
          <a:p>
            <a:pPr lvl="0"/>
            <a:r>
              <a:rPr lang="en-US" dirty="0">
                <a:solidFill>
                  <a:schemeClr val="tx1"/>
                </a:solidFill>
              </a:rPr>
              <a:t>Meeting with the development team to communicate the daily defect log and plan around fixing and retesting defects. </a:t>
            </a:r>
          </a:p>
          <a:p>
            <a:pPr algn="just"/>
            <a:endParaRPr lang="en-US" sz="2500" dirty="0">
              <a:solidFill>
                <a:schemeClr val="tx1"/>
              </a:solidFill>
            </a:endParaRPr>
          </a:p>
        </p:txBody>
      </p:sp>
    </p:spTree>
    <p:extLst>
      <p:ext uri="{BB962C8B-B14F-4D97-AF65-F5344CB8AC3E}">
        <p14:creationId xmlns:p14="http://schemas.microsoft.com/office/powerpoint/2010/main" val="2229849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611736" y="477896"/>
            <a:ext cx="9148917" cy="9702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Where do you see yourself 5 years from now?</a:t>
            </a:r>
            <a:endParaRPr lang="en-US"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073020" y="2241501"/>
            <a:ext cx="10226351" cy="41386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I would like to get some hands-on experience in conducting business within the IT industry. I would like to learn as much as possible to be more technical competitive person. Ideally, I’d like to become a real software developer in Testing field. </a:t>
            </a:r>
          </a:p>
          <a:p>
            <a:r>
              <a:rPr lang="en-US" dirty="0">
                <a:solidFill>
                  <a:schemeClr val="tx1"/>
                </a:solidFill>
              </a:rPr>
              <a:t>(Note: Some managers are already under stress. They are not comfortable to hire the person that is smarter than themselves. So you have to know how to make them comfortable by let them feel that you are technically good, but you will be Zero thread to their position.)</a:t>
            </a:r>
          </a:p>
          <a:p>
            <a:pPr algn="just"/>
            <a:endParaRPr lang="en-US" sz="2500" dirty="0">
              <a:solidFill>
                <a:schemeClr val="tx1"/>
              </a:solidFill>
            </a:endParaRPr>
          </a:p>
        </p:txBody>
      </p:sp>
    </p:spTree>
    <p:extLst>
      <p:ext uri="{BB962C8B-B14F-4D97-AF65-F5344CB8AC3E}">
        <p14:creationId xmlns:p14="http://schemas.microsoft.com/office/powerpoint/2010/main" val="361112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611736" y="477896"/>
            <a:ext cx="9148917" cy="9702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Are you a team player or a lone wolf?</a:t>
            </a:r>
            <a:endParaRPr lang="en-US" sz="26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073020" y="2241501"/>
            <a:ext cx="10226351" cy="41386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solidFill>
                  <a:schemeClr val="tx1"/>
                </a:solidFill>
              </a:rPr>
              <a:t>	I have been in both kinds of situations. While I feel teamwork is really necessary to boot the enthusiasm, and productivity, I am also comfortable working by myself. </a:t>
            </a:r>
          </a:p>
          <a:p>
            <a:r>
              <a:rPr lang="en-US" sz="2600" dirty="0">
                <a:solidFill>
                  <a:schemeClr val="tx1"/>
                </a:solidFill>
              </a:rPr>
              <a:t>	From my experience, things like brainstorming, going over user stories and scenarios and plugging gaps in user stories or acceptance criteria need a lot of teamwork. </a:t>
            </a:r>
          </a:p>
          <a:p>
            <a:r>
              <a:rPr lang="en-US" sz="2600" dirty="0">
                <a:solidFill>
                  <a:schemeClr val="tx1"/>
                </a:solidFill>
              </a:rPr>
              <a:t>	However, there are things like documentation, preparing presentations, data analysis which are best done alone in the start. </a:t>
            </a:r>
          </a:p>
          <a:p>
            <a:pPr algn="just"/>
            <a:endParaRPr lang="en-US" sz="2600" dirty="0">
              <a:solidFill>
                <a:schemeClr val="tx1"/>
              </a:solidFill>
            </a:endParaRPr>
          </a:p>
        </p:txBody>
      </p:sp>
    </p:spTree>
    <p:extLst>
      <p:ext uri="{BB962C8B-B14F-4D97-AF65-F5344CB8AC3E}">
        <p14:creationId xmlns:p14="http://schemas.microsoft.com/office/powerpoint/2010/main" val="422724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611736" y="477896"/>
            <a:ext cx="9148917" cy="9702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Do you like working in small teams or big teams?</a:t>
            </a:r>
            <a:endParaRPr lang="en-US" sz="2600" dirty="0">
              <a:solidFill>
                <a:schemeClr val="tx1"/>
              </a:solidFill>
            </a:endParaRPr>
          </a:p>
          <a:p>
            <a:pPr algn="ctr"/>
            <a:endParaRPr lang="en-US" sz="26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073020" y="2241501"/>
            <a:ext cx="10226351" cy="41386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solidFill>
                  <a:schemeClr val="tx1"/>
                </a:solidFill>
              </a:rPr>
              <a:t>	I have had chance to work in teams as big as more than 12 testers, and also in small teams of 4 or 5. While each situation has its pros and cons, I feel comfortable and work well either way. </a:t>
            </a:r>
          </a:p>
          <a:p>
            <a:r>
              <a:rPr lang="en-US" sz="2600" dirty="0">
                <a:solidFill>
                  <a:schemeClr val="tx1"/>
                </a:solidFill>
              </a:rPr>
              <a:t>	For example, with a big team, you have more resources and a better division of labor. However, the coordination is challenging and chaotic</a:t>
            </a:r>
          </a:p>
          <a:p>
            <a:r>
              <a:rPr lang="en-US" sz="2600" dirty="0">
                <a:solidFill>
                  <a:schemeClr val="tx1"/>
                </a:solidFill>
              </a:rPr>
              <a:t> 	Similarly, small teams can be nimble and are suitable for agile style development. However, the scope has to be limited because of team size, and often the staff is stretched thin and must work long hours. </a:t>
            </a:r>
          </a:p>
          <a:p>
            <a:pPr algn="just"/>
            <a:endParaRPr lang="en-US" sz="2600" dirty="0">
              <a:solidFill>
                <a:schemeClr val="tx1"/>
              </a:solidFill>
            </a:endParaRPr>
          </a:p>
        </p:txBody>
      </p:sp>
    </p:spTree>
    <p:extLst>
      <p:ext uri="{BB962C8B-B14F-4D97-AF65-F5344CB8AC3E}">
        <p14:creationId xmlns:p14="http://schemas.microsoft.com/office/powerpoint/2010/main" val="615562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521541" y="146403"/>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Have you work under pressure?</a:t>
            </a:r>
            <a:endParaRPr lang="en-US" sz="22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22784" y="1819471"/>
            <a:ext cx="10226351" cy="475657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a:solidFill>
                  <a:schemeClr val="tx1"/>
                </a:solidFill>
              </a:rPr>
              <a:t>	I’m not strange to working under pressure. Good pressure- such as having a lot of assignments / tasks to work on or and upcoming deadline help me to stay motivated and productive. Of course, there are time when too much pressure can lead to stress; However, I can prioritize my job and meeting deadlines which prevents me from feeling stressed often during the work. </a:t>
            </a:r>
          </a:p>
          <a:p>
            <a:r>
              <a:rPr lang="en-US" sz="2200" dirty="0">
                <a:solidFill>
                  <a:schemeClr val="tx1"/>
                </a:solidFill>
              </a:rPr>
              <a:t>	For example, when developer couldn’t deploy the code on time, as an automation tester we shouldn’t do nothing and wait. In that situation, I read acceptance criteria/ requirement, analyze scenarios and create the test case or   write my pseudocode. So once it’s done my 70% of job is done also, therefore, I can meet my deadline or finish my job according to deadline. </a:t>
            </a:r>
          </a:p>
          <a:p>
            <a:r>
              <a:rPr lang="en-US" sz="2200" dirty="0">
                <a:solidFill>
                  <a:schemeClr val="tx1"/>
                </a:solidFill>
              </a:rPr>
              <a:t>	This is how </a:t>
            </a:r>
            <a:r>
              <a:rPr lang="en-US" sz="2200" dirty="0" err="1">
                <a:solidFill>
                  <a:schemeClr val="tx1"/>
                </a:solidFill>
              </a:rPr>
              <a:t>i</a:t>
            </a:r>
            <a:r>
              <a:rPr lang="en-US" sz="2200" dirty="0">
                <a:solidFill>
                  <a:schemeClr val="tx1"/>
                </a:solidFill>
              </a:rPr>
              <a:t> handle my stress or avoiding unnecessary stress by simple prioritize , focus on and get the job done. </a:t>
            </a:r>
          </a:p>
          <a:p>
            <a:pPr algn="just"/>
            <a:endParaRPr lang="en-US" sz="2200" dirty="0">
              <a:solidFill>
                <a:schemeClr val="tx1"/>
              </a:solidFill>
            </a:endParaRPr>
          </a:p>
        </p:txBody>
      </p:sp>
    </p:spTree>
    <p:extLst>
      <p:ext uri="{BB962C8B-B14F-4D97-AF65-F5344CB8AC3E}">
        <p14:creationId xmlns:p14="http://schemas.microsoft.com/office/powerpoint/2010/main" val="2029418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521541" y="146403"/>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Why did you apply for this position? Or Why should we hire you ?</a:t>
            </a:r>
            <a:endParaRPr lang="en-US" sz="24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22784" y="1819471"/>
            <a:ext cx="10226351" cy="475657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	I feel that your vacancy ideally fits my work experience, skills and qualifications. Therefore, I will be able to make significant contribution to your company as well as fulfill my potential. </a:t>
            </a:r>
          </a:p>
          <a:p>
            <a:r>
              <a:rPr lang="en-US" sz="2400" dirty="0">
                <a:solidFill>
                  <a:schemeClr val="tx1"/>
                </a:solidFill>
              </a:rPr>
              <a:t>	I would like to work for a company where </a:t>
            </a:r>
            <a:r>
              <a:rPr lang="en-US" sz="2400" dirty="0" err="1">
                <a:solidFill>
                  <a:schemeClr val="tx1"/>
                </a:solidFill>
              </a:rPr>
              <a:t>i</a:t>
            </a:r>
            <a:r>
              <a:rPr lang="en-US" sz="2400" dirty="0">
                <a:solidFill>
                  <a:schemeClr val="tx1"/>
                </a:solidFill>
              </a:rPr>
              <a:t> feel </a:t>
            </a:r>
            <a:r>
              <a:rPr lang="en-US" sz="2400" dirty="0" err="1">
                <a:solidFill>
                  <a:schemeClr val="tx1"/>
                </a:solidFill>
              </a:rPr>
              <a:t>i</a:t>
            </a:r>
            <a:r>
              <a:rPr lang="en-US" sz="2400" dirty="0">
                <a:solidFill>
                  <a:schemeClr val="tx1"/>
                </a:solidFill>
              </a:rPr>
              <a:t> can make a real difference. After did some research about your company I have discovered that it has a excellent reputation. I was also greatly impressed by your companies mission statement, values and culture. I feel strongly that your is a organization that I  would like to work for and be associated with. </a:t>
            </a:r>
          </a:p>
          <a:p>
            <a:r>
              <a:rPr lang="en-US" sz="2400" dirty="0">
                <a:solidFill>
                  <a:schemeClr val="tx1"/>
                </a:solidFill>
              </a:rPr>
              <a:t>	I believe your company will help me to develop my career in the direction that want it to go. </a:t>
            </a:r>
          </a:p>
          <a:p>
            <a:r>
              <a:rPr lang="en-US" sz="2400" dirty="0">
                <a:solidFill>
                  <a:schemeClr val="tx1"/>
                </a:solidFill>
              </a:rPr>
              <a:t>	I think I would be a perfect candidate and compatible fit for this position. </a:t>
            </a:r>
          </a:p>
          <a:p>
            <a:pPr algn="just"/>
            <a:endParaRPr lang="en-US" sz="2400" dirty="0">
              <a:solidFill>
                <a:schemeClr val="tx1"/>
              </a:solidFill>
            </a:endParaRPr>
          </a:p>
        </p:txBody>
      </p:sp>
    </p:spTree>
    <p:extLst>
      <p:ext uri="{BB962C8B-B14F-4D97-AF65-F5344CB8AC3E}">
        <p14:creationId xmlns:p14="http://schemas.microsoft.com/office/powerpoint/2010/main" val="101422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DE9208D9-86DD-42D7-AE83-B2F977BA72BD}"/>
              </a:ext>
            </a:extLst>
          </p:cNvPr>
          <p:cNvGraphicFramePr/>
          <p:nvPr>
            <p:extLst>
              <p:ext uri="{D42A27DB-BD31-4B8C-83A1-F6EECF244321}">
                <p14:modId xmlns:p14="http://schemas.microsoft.com/office/powerpoint/2010/main" val="1951016425"/>
              </p:ext>
            </p:extLst>
          </p:nvPr>
        </p:nvGraphicFramePr>
        <p:xfrm>
          <a:off x="825623" y="1464814"/>
          <a:ext cx="10981678" cy="48865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lowchart: Predefined Process 4">
            <a:extLst>
              <a:ext uri="{FF2B5EF4-FFF2-40B4-BE49-F238E27FC236}">
                <a16:creationId xmlns:a16="http://schemas.microsoft.com/office/drawing/2014/main" id="{667DD752-A431-4ECC-BA25-AA52EF9BBE71}"/>
              </a:ext>
            </a:extLst>
          </p:cNvPr>
          <p:cNvSpPr/>
          <p:nvPr/>
        </p:nvSpPr>
        <p:spPr>
          <a:xfrm>
            <a:off x="2743200" y="381740"/>
            <a:ext cx="6489577" cy="603681"/>
          </a:xfrm>
          <a:prstGeom prst="flowChartPredefinedProcess">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PROJECT</a:t>
            </a:r>
          </a:p>
        </p:txBody>
      </p:sp>
    </p:spTree>
    <p:extLst>
      <p:ext uri="{BB962C8B-B14F-4D97-AF65-F5344CB8AC3E}">
        <p14:creationId xmlns:p14="http://schemas.microsoft.com/office/powerpoint/2010/main" val="1744891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521541" y="146403"/>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Why are you looking for a change now ?</a:t>
            </a:r>
            <a:endParaRPr lang="en-US" sz="24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22784" y="1819471"/>
            <a:ext cx="10226351" cy="475657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500" dirty="0">
                <a:solidFill>
                  <a:schemeClr val="tx1"/>
                </a:solidFill>
              </a:rPr>
              <a:t>	I have worked at my present  employer for X number of years, and it has been a great journey. I still love my job and am very good at it. </a:t>
            </a:r>
          </a:p>
          <a:p>
            <a:pPr algn="just"/>
            <a:r>
              <a:rPr lang="en-US" sz="2500" dirty="0">
                <a:solidFill>
                  <a:schemeClr val="tx1"/>
                </a:solidFill>
              </a:rPr>
              <a:t>	However, I have hit a ceiling in terms of development here, and I am looking for an opportunity to face new challenges, achieve certain key career aspirations and grow within the industry. </a:t>
            </a:r>
          </a:p>
          <a:p>
            <a:pPr algn="just"/>
            <a:r>
              <a:rPr lang="en-US" sz="2500" dirty="0">
                <a:solidFill>
                  <a:schemeClr val="tx1"/>
                </a:solidFill>
              </a:rPr>
              <a:t>	When I read your job description, It immediately piqued my interest as it seems like a perfect match for my skills, and a great opportunity to add value to your organization. </a:t>
            </a:r>
          </a:p>
        </p:txBody>
      </p:sp>
    </p:spTree>
    <p:extLst>
      <p:ext uri="{BB962C8B-B14F-4D97-AF65-F5344CB8AC3E}">
        <p14:creationId xmlns:p14="http://schemas.microsoft.com/office/powerpoint/2010/main" val="169192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521541" y="146403"/>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What are your strengths as a QA?</a:t>
            </a:r>
            <a:endParaRPr lang="en-US" sz="24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22784" y="1819471"/>
            <a:ext cx="10226351" cy="475657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dirty="0">
                <a:solidFill>
                  <a:schemeClr val="tx1"/>
                </a:solidFill>
              </a:rPr>
              <a:t>Strengths:</a:t>
            </a:r>
          </a:p>
          <a:p>
            <a:pPr lvl="0"/>
            <a:r>
              <a:rPr lang="en-US" sz="2600" dirty="0">
                <a:solidFill>
                  <a:schemeClr val="tx1"/>
                </a:solidFill>
              </a:rPr>
              <a:t>	QAs have input into the entire software development process. </a:t>
            </a:r>
          </a:p>
          <a:p>
            <a:pPr lvl="0"/>
            <a:r>
              <a:rPr lang="en-US" sz="2600" dirty="0">
                <a:solidFill>
                  <a:schemeClr val="tx1"/>
                </a:solidFill>
              </a:rPr>
              <a:t>Verifying software is just one aspect of the role- but most end users aren’t interested in what any applications can do for them. </a:t>
            </a:r>
          </a:p>
          <a:p>
            <a:pPr lvl="0"/>
            <a:r>
              <a:rPr lang="en-US" sz="2600" dirty="0">
                <a:solidFill>
                  <a:schemeClr val="tx1"/>
                </a:solidFill>
              </a:rPr>
              <a:t>	I have the ability to get a very clear understanding of the business requirements along with business logic much before starting the test strategy. </a:t>
            </a:r>
          </a:p>
          <a:p>
            <a:pPr lvl="0"/>
            <a:r>
              <a:rPr lang="en-US" sz="2600" dirty="0">
                <a:solidFill>
                  <a:schemeClr val="tx1"/>
                </a:solidFill>
              </a:rPr>
              <a:t>Quick learning</a:t>
            </a:r>
          </a:p>
          <a:p>
            <a:pPr lvl="0"/>
            <a:r>
              <a:rPr lang="en-US" sz="2600" dirty="0">
                <a:solidFill>
                  <a:schemeClr val="tx1"/>
                </a:solidFill>
              </a:rPr>
              <a:t>Communication skills </a:t>
            </a:r>
          </a:p>
          <a:p>
            <a:pPr lvl="0"/>
            <a:r>
              <a:rPr lang="en-US" sz="2600" dirty="0">
                <a:solidFill>
                  <a:schemeClr val="tx1"/>
                </a:solidFill>
              </a:rPr>
              <a:t>Work under pressure or handle stress</a:t>
            </a:r>
          </a:p>
          <a:p>
            <a:pPr algn="just"/>
            <a:endParaRPr lang="en-US" sz="2600" dirty="0">
              <a:solidFill>
                <a:schemeClr val="tx1"/>
              </a:solidFill>
            </a:endParaRPr>
          </a:p>
        </p:txBody>
      </p:sp>
    </p:spTree>
    <p:extLst>
      <p:ext uri="{BB962C8B-B14F-4D97-AF65-F5344CB8AC3E}">
        <p14:creationId xmlns:p14="http://schemas.microsoft.com/office/powerpoint/2010/main" val="8922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521541" y="146403"/>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What are your weaknesses as a QA?</a:t>
            </a:r>
            <a:endParaRPr lang="en-US" sz="25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22784" y="1819471"/>
            <a:ext cx="10226351" cy="475657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rPr>
              <a:t>Weaknesses</a:t>
            </a:r>
          </a:p>
          <a:p>
            <a:r>
              <a:rPr lang="en-US" sz="2500" dirty="0">
                <a:solidFill>
                  <a:schemeClr val="tx1"/>
                </a:solidFill>
              </a:rPr>
              <a:t>		In the pass my greatest weakness was that </a:t>
            </a:r>
            <a:r>
              <a:rPr lang="en-US" sz="2500" dirty="0" err="1">
                <a:solidFill>
                  <a:schemeClr val="tx1"/>
                </a:solidFill>
              </a:rPr>
              <a:t>i</a:t>
            </a:r>
            <a:r>
              <a:rPr lang="en-US" sz="2500" dirty="0">
                <a:solidFill>
                  <a:schemeClr val="tx1"/>
                </a:solidFill>
              </a:rPr>
              <a:t> was very critical of my own work. I always thought in order to produce excellent and error-free work, have to go each and every detail, while this is beneficial to my job performance, but it is possible to go to extremes. </a:t>
            </a:r>
          </a:p>
          <a:p>
            <a:r>
              <a:rPr lang="en-US" sz="2500" dirty="0">
                <a:solidFill>
                  <a:schemeClr val="tx1"/>
                </a:solidFill>
              </a:rPr>
              <a:t>	I have also found that I can easily waste time checking and rechecking the same stuff. For example, when </a:t>
            </a:r>
            <a:r>
              <a:rPr lang="en-US" sz="2500" dirty="0" err="1">
                <a:solidFill>
                  <a:schemeClr val="tx1"/>
                </a:solidFill>
              </a:rPr>
              <a:t>i</a:t>
            </a:r>
            <a:r>
              <a:rPr lang="en-US" sz="2500" dirty="0">
                <a:solidFill>
                  <a:schemeClr val="tx1"/>
                </a:solidFill>
              </a:rPr>
              <a:t> found defect , it is great for reproduce 2-3 times to confirm that is a bug or not. </a:t>
            </a:r>
          </a:p>
          <a:p>
            <a:r>
              <a:rPr lang="en-US" sz="2500" dirty="0">
                <a:solidFill>
                  <a:schemeClr val="tx1"/>
                </a:solidFill>
              </a:rPr>
              <a:t>	But what I did is I do recreate bug 6-7 times with using different test data or environment. But then </a:t>
            </a:r>
            <a:r>
              <a:rPr lang="en-US" sz="2500" dirty="0" err="1">
                <a:solidFill>
                  <a:schemeClr val="tx1"/>
                </a:solidFill>
              </a:rPr>
              <a:t>i</a:t>
            </a:r>
            <a:r>
              <a:rPr lang="en-US" sz="2500" dirty="0">
                <a:solidFill>
                  <a:schemeClr val="tx1"/>
                </a:solidFill>
              </a:rPr>
              <a:t> realized this is just waste of time. So now I’m always making a conscious effort to trust myself and my quality focus more on other task. </a:t>
            </a:r>
          </a:p>
          <a:p>
            <a:pPr algn="just"/>
            <a:endParaRPr lang="en-US" sz="2500" dirty="0">
              <a:solidFill>
                <a:schemeClr val="tx1"/>
              </a:solidFill>
            </a:endParaRPr>
          </a:p>
        </p:txBody>
      </p:sp>
    </p:spTree>
    <p:extLst>
      <p:ext uri="{BB962C8B-B14F-4D97-AF65-F5344CB8AC3E}">
        <p14:creationId xmlns:p14="http://schemas.microsoft.com/office/powerpoint/2010/main" val="2910798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437566" y="799546"/>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Do you have any questions for me?</a:t>
            </a:r>
            <a:endParaRPr lang="en-US"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982824" y="2447110"/>
            <a:ext cx="10226351" cy="377081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Yes , I do have couple questions, Can you tell me about the team structure and who I will be working with?</a:t>
            </a:r>
          </a:p>
          <a:p>
            <a:endParaRPr lang="en-US" dirty="0">
              <a:solidFill>
                <a:schemeClr val="tx1"/>
              </a:solidFill>
            </a:endParaRPr>
          </a:p>
          <a:p>
            <a:r>
              <a:rPr lang="en-US" dirty="0">
                <a:solidFill>
                  <a:schemeClr val="tx1"/>
                </a:solidFill>
              </a:rPr>
              <a:t>What are the challenge that your team facing now?</a:t>
            </a:r>
          </a:p>
          <a:p>
            <a:endParaRPr lang="en-US" dirty="0">
              <a:solidFill>
                <a:schemeClr val="tx1"/>
              </a:solidFill>
            </a:endParaRPr>
          </a:p>
          <a:p>
            <a:r>
              <a:rPr lang="en-US" dirty="0">
                <a:solidFill>
                  <a:schemeClr val="tx1"/>
                </a:solidFill>
              </a:rPr>
              <a:t>What kind of tools do you use?</a:t>
            </a:r>
          </a:p>
          <a:p>
            <a:endParaRPr lang="en-US" dirty="0">
              <a:solidFill>
                <a:schemeClr val="tx1"/>
              </a:solidFill>
            </a:endParaRPr>
          </a:p>
          <a:p>
            <a:r>
              <a:rPr lang="en-US" dirty="0">
                <a:solidFill>
                  <a:schemeClr val="tx1"/>
                </a:solidFill>
              </a:rPr>
              <a:t>Can you give high level information about the project?</a:t>
            </a:r>
          </a:p>
          <a:p>
            <a:endParaRPr lang="en-US" dirty="0">
              <a:solidFill>
                <a:schemeClr val="tx1"/>
              </a:solidFill>
            </a:endParaRPr>
          </a:p>
          <a:p>
            <a:r>
              <a:rPr lang="en-US" dirty="0">
                <a:solidFill>
                  <a:schemeClr val="tx1"/>
                </a:solidFill>
              </a:rPr>
              <a:t>Is it new Project?</a:t>
            </a:r>
          </a:p>
          <a:p>
            <a:endParaRPr lang="en-US" dirty="0">
              <a:solidFill>
                <a:schemeClr val="tx1"/>
              </a:solidFill>
            </a:endParaRPr>
          </a:p>
          <a:p>
            <a:pPr algn="just"/>
            <a:endParaRPr lang="en-US" sz="2500" dirty="0">
              <a:solidFill>
                <a:schemeClr val="tx1"/>
              </a:solidFill>
            </a:endParaRPr>
          </a:p>
        </p:txBody>
      </p:sp>
    </p:spTree>
    <p:extLst>
      <p:ext uri="{BB962C8B-B14F-4D97-AF65-F5344CB8AC3E}">
        <p14:creationId xmlns:p14="http://schemas.microsoft.com/office/powerpoint/2010/main" val="3100668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437566" y="799546"/>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2">
                    <a:lumMod val="50000"/>
                  </a:schemeClr>
                </a:solidFill>
              </a:rPr>
              <a:t>What is Build?</a:t>
            </a:r>
            <a:endParaRPr lang="en-US" sz="2200" dirty="0">
              <a:solidFill>
                <a:schemeClr val="tx2">
                  <a:lumMod val="50000"/>
                </a:schemeClr>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982824" y="2447110"/>
            <a:ext cx="10226351" cy="377081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200" dirty="0">
                <a:solidFill>
                  <a:schemeClr val="tx2">
                    <a:lumMod val="50000"/>
                  </a:schemeClr>
                </a:solidFill>
              </a:rPr>
              <a:t>When each of the different modules of software is prepared, they are put in a single folder by Configuration Management Team(CMT) and it is called the build. In other word, the developers put their code in the share location (folder) and all those code (modules) are combined together so that it is a complete application that works.</a:t>
            </a:r>
          </a:p>
        </p:txBody>
      </p:sp>
    </p:spTree>
    <p:extLst>
      <p:ext uri="{BB962C8B-B14F-4D97-AF65-F5344CB8AC3E}">
        <p14:creationId xmlns:p14="http://schemas.microsoft.com/office/powerpoint/2010/main" val="375316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446897" y="370338"/>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lumMod val="50000"/>
                  </a:schemeClr>
                </a:solidFill>
              </a:rPr>
              <a:t>How do you test the application if the requirements are not available?</a:t>
            </a:r>
            <a:endParaRPr lang="en-US" sz="2200" dirty="0">
              <a:solidFill>
                <a:schemeClr val="tx2">
                  <a:lumMod val="50000"/>
                </a:schemeClr>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982824" y="2136711"/>
            <a:ext cx="10226351" cy="455333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50000"/>
                  </a:schemeClr>
                </a:solidFill>
              </a:rPr>
              <a:t>A-1 If the requirement is not available we have to do our best to gather as much information as possible from the end-users, client and similar applications from competitors. Based on our research we can still test the application. For example if we have to test an e-commerce application without requirement we can analyze amazon.com to gather basic requirements and perform our testing accordingly. </a:t>
            </a:r>
          </a:p>
          <a:p>
            <a:r>
              <a:rPr lang="en-US" dirty="0">
                <a:solidFill>
                  <a:schemeClr val="tx2">
                    <a:lumMod val="50000"/>
                  </a:schemeClr>
                </a:solidFill>
              </a:rPr>
              <a:t> </a:t>
            </a:r>
          </a:p>
          <a:p>
            <a:r>
              <a:rPr lang="en-US" dirty="0">
                <a:solidFill>
                  <a:schemeClr val="tx2">
                    <a:lumMod val="50000"/>
                  </a:schemeClr>
                </a:solidFill>
              </a:rPr>
              <a:t>A-1.2 When we do not have any formal document (e.g. FSD,BRD.SRS) available for reference, we can get help from earlier versions of the application, defects description and comments, wireframes, etc. It is always a good idea to include some members on the team who have good domain knowledge. We can also talk directly with developers and business analysts, who help us understand application behavior. We can create reference documents for the testing team, which will help new team members to become productive quickly. </a:t>
            </a:r>
          </a:p>
          <a:p>
            <a:r>
              <a:rPr lang="en-US" dirty="0">
                <a:solidFill>
                  <a:schemeClr val="tx2">
                    <a:lumMod val="50000"/>
                  </a:schemeClr>
                </a:solidFill>
              </a:rPr>
              <a:t>A-2.3 In my current company , while I was working on any production defect ticket which is not including any Acceptance Criteria (requirement).In that case, I go to developer desk discuss about root cause scenarios and take a note, analyze it , create a test case , execute them make sure the issue is fixed then complete my testing. </a:t>
            </a:r>
          </a:p>
          <a:p>
            <a:pPr algn="just"/>
            <a:endParaRPr lang="en-US" sz="2200" dirty="0">
              <a:solidFill>
                <a:schemeClr val="tx2">
                  <a:lumMod val="50000"/>
                </a:schemeClr>
              </a:solidFill>
            </a:endParaRPr>
          </a:p>
        </p:txBody>
      </p:sp>
    </p:spTree>
    <p:extLst>
      <p:ext uri="{BB962C8B-B14F-4D97-AF65-F5344CB8AC3E}">
        <p14:creationId xmlns:p14="http://schemas.microsoft.com/office/powerpoint/2010/main" val="42751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446897" y="370338"/>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lumMod val="50000"/>
                  </a:schemeClr>
                </a:solidFill>
              </a:rPr>
              <a:t>What is peer review ?</a:t>
            </a:r>
            <a:endParaRPr lang="en-US" sz="2200" dirty="0">
              <a:solidFill>
                <a:schemeClr val="tx2">
                  <a:lumMod val="50000"/>
                </a:schemeClr>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982824" y="2136711"/>
            <a:ext cx="10226351" cy="455333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2">
                    <a:lumMod val="50000"/>
                  </a:schemeClr>
                </a:solidFill>
              </a:rPr>
              <a:t>Peer review is process for finding any error or defect on various documents , </a:t>
            </a:r>
          </a:p>
          <a:p>
            <a:pPr algn="just"/>
            <a:r>
              <a:rPr lang="en-US" dirty="0">
                <a:solidFill>
                  <a:schemeClr val="tx2">
                    <a:lumMod val="50000"/>
                  </a:schemeClr>
                </a:solidFill>
              </a:rPr>
              <a:t>it is conducted by team members . the purpose of peer review is find the defect as early as possible before it is deployed to next step. </a:t>
            </a:r>
          </a:p>
          <a:p>
            <a:pPr algn="just"/>
            <a:endParaRPr lang="en-US" sz="2200" dirty="0">
              <a:solidFill>
                <a:schemeClr val="tx2">
                  <a:lumMod val="50000"/>
                </a:schemeClr>
              </a:solidFill>
            </a:endParaRPr>
          </a:p>
        </p:txBody>
      </p:sp>
    </p:spTree>
    <p:extLst>
      <p:ext uri="{BB962C8B-B14F-4D97-AF65-F5344CB8AC3E}">
        <p14:creationId xmlns:p14="http://schemas.microsoft.com/office/powerpoint/2010/main" val="9321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446897" y="370338"/>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2">
                    <a:lumMod val="50000"/>
                  </a:schemeClr>
                </a:solidFill>
              </a:rPr>
              <a:t>Who approves test case? </a:t>
            </a:r>
            <a:endParaRPr lang="en-US" sz="2600" dirty="0">
              <a:solidFill>
                <a:schemeClr val="tx2">
                  <a:lumMod val="50000"/>
                </a:schemeClr>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982824" y="2136711"/>
            <a:ext cx="10226351" cy="455333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600" dirty="0">
                <a:solidFill>
                  <a:schemeClr val="tx2">
                    <a:lumMod val="50000"/>
                  </a:schemeClr>
                </a:solidFill>
              </a:rPr>
              <a:t>The approver of test cases varies from one organization to the next. </a:t>
            </a:r>
          </a:p>
          <a:p>
            <a:pPr algn="just"/>
            <a:r>
              <a:rPr lang="en-US" sz="2600" dirty="0">
                <a:solidFill>
                  <a:schemeClr val="tx2">
                    <a:lumMod val="50000"/>
                  </a:schemeClr>
                </a:solidFill>
              </a:rPr>
              <a:t>In some organizations, the team lead/QA lead may approve the test cases while another approves them by team members through peer review </a:t>
            </a:r>
          </a:p>
        </p:txBody>
      </p:sp>
    </p:spTree>
    <p:extLst>
      <p:ext uri="{BB962C8B-B14F-4D97-AF65-F5344CB8AC3E}">
        <p14:creationId xmlns:p14="http://schemas.microsoft.com/office/powerpoint/2010/main" val="289278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446897" y="370338"/>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2">
                    <a:lumMod val="50000"/>
                  </a:schemeClr>
                </a:solidFill>
              </a:rPr>
              <a:t>How can you tell when enough test cases have been created to test a system or module? </a:t>
            </a:r>
            <a:endParaRPr lang="en-US" sz="2800" dirty="0">
              <a:solidFill>
                <a:schemeClr val="tx2">
                  <a:lumMod val="50000"/>
                </a:schemeClr>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982824" y="2136711"/>
            <a:ext cx="10381862" cy="455333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800" dirty="0">
                <a:solidFill>
                  <a:schemeClr val="tx2">
                    <a:lumMod val="50000"/>
                  </a:schemeClr>
                </a:solidFill>
              </a:rPr>
              <a:t> That is a reason we need to have RTM(Requirement Traceability Matrix) we can tell how many requirement has been covered by test cases and how many still left from RTM  . </a:t>
            </a:r>
          </a:p>
          <a:p>
            <a:pPr algn="just"/>
            <a:r>
              <a:rPr lang="en-US" sz="2800" dirty="0">
                <a:solidFill>
                  <a:schemeClr val="tx2">
                    <a:lumMod val="50000"/>
                  </a:schemeClr>
                </a:solidFill>
              </a:rPr>
              <a:t>In other words, it is a document that maps and traces user requirement with test cases. </a:t>
            </a:r>
          </a:p>
          <a:p>
            <a:pPr algn="just"/>
            <a:r>
              <a:rPr lang="en-US" sz="2800" dirty="0">
                <a:solidFill>
                  <a:schemeClr val="tx2">
                    <a:lumMod val="50000"/>
                  </a:schemeClr>
                </a:solidFill>
              </a:rPr>
              <a:t>The main purpose of Requirement Traceability Matrix is to see that all test cases are covered so that no functionality should miss while doing Software testing.</a:t>
            </a:r>
          </a:p>
          <a:p>
            <a:pPr algn="just"/>
            <a:endParaRPr lang="en-US" sz="2800" dirty="0">
              <a:solidFill>
                <a:schemeClr val="tx2">
                  <a:lumMod val="50000"/>
                </a:schemeClr>
              </a:solidFill>
            </a:endParaRPr>
          </a:p>
        </p:txBody>
      </p:sp>
    </p:spTree>
    <p:extLst>
      <p:ext uri="{BB962C8B-B14F-4D97-AF65-F5344CB8AC3E}">
        <p14:creationId xmlns:p14="http://schemas.microsoft.com/office/powerpoint/2010/main" val="221641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367897" y="799546"/>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2">
                    <a:lumMod val="50000"/>
                  </a:schemeClr>
                </a:solidFill>
              </a:rPr>
              <a:t>What is the differences between test scenario, test case and test script?</a:t>
            </a:r>
            <a:endParaRPr lang="en-US" sz="2200" dirty="0">
              <a:solidFill>
                <a:schemeClr val="tx2">
                  <a:lumMod val="50000"/>
                </a:schemeClr>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982824" y="2447110"/>
            <a:ext cx="10226351" cy="377081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a:solidFill>
                  <a:schemeClr val="tx2">
                    <a:lumMod val="50000"/>
                  </a:schemeClr>
                </a:solidFill>
              </a:rPr>
              <a:t>Test scenario is a description of  user’s multiple actions that  might face when using the applications what to test. It is  high level of test cases. </a:t>
            </a:r>
          </a:p>
          <a:p>
            <a:r>
              <a:rPr lang="en-US" sz="2200">
                <a:solidFill>
                  <a:schemeClr val="tx2">
                    <a:lumMod val="50000"/>
                  </a:schemeClr>
                </a:solidFill>
              </a:rPr>
              <a:t>Test script in software testing is a set of instructions that will be performed on the system under test to test that the system functions as expected.This terminology mostly used for automation testing</a:t>
            </a:r>
          </a:p>
          <a:p>
            <a:r>
              <a:rPr lang="en-US" sz="2200">
                <a:solidFill>
                  <a:schemeClr val="tx2">
                    <a:lumMod val="50000"/>
                  </a:schemeClr>
                </a:solidFill>
              </a:rPr>
              <a:t>Test case is documentation which specifies input values,expected output and the preconditions for executing the test.This terminology mostly used for manual testing how to test . It's a layout of the low-level details on how to test the scenario</a:t>
            </a:r>
          </a:p>
        </p:txBody>
      </p:sp>
    </p:spTree>
    <p:extLst>
      <p:ext uri="{BB962C8B-B14F-4D97-AF65-F5344CB8AC3E}">
        <p14:creationId xmlns:p14="http://schemas.microsoft.com/office/powerpoint/2010/main" val="636081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ED678F-AE84-44A1-88DE-0EDF6EA7DB87}"/>
              </a:ext>
            </a:extLst>
          </p:cNvPr>
          <p:cNvSpPr/>
          <p:nvPr/>
        </p:nvSpPr>
        <p:spPr>
          <a:xfrm>
            <a:off x="1941250" y="692457"/>
            <a:ext cx="8309500" cy="93215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SPRINT PLANNING</a:t>
            </a:r>
          </a:p>
        </p:txBody>
      </p:sp>
      <p:sp>
        <p:nvSpPr>
          <p:cNvPr id="8" name="Rectangle 7">
            <a:extLst>
              <a:ext uri="{FF2B5EF4-FFF2-40B4-BE49-F238E27FC236}">
                <a16:creationId xmlns:a16="http://schemas.microsoft.com/office/drawing/2014/main" id="{88A6D3F6-68BA-487A-913F-9D52931D30DD}"/>
              </a:ext>
            </a:extLst>
          </p:cNvPr>
          <p:cNvSpPr/>
          <p:nvPr/>
        </p:nvSpPr>
        <p:spPr>
          <a:xfrm>
            <a:off x="1941250" y="2494625"/>
            <a:ext cx="8309500" cy="261891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AutoNum type="arabicPeriod"/>
            </a:pPr>
            <a:endParaRPr lang="en-US" dirty="0">
              <a:solidFill>
                <a:schemeClr val="tx1"/>
              </a:solidFill>
            </a:endParaRPr>
          </a:p>
          <a:p>
            <a:pPr marL="342900" indent="-342900" algn="just">
              <a:buAutoNum type="arabicPeriod"/>
            </a:pPr>
            <a:r>
              <a:rPr lang="en-US" dirty="0">
                <a:solidFill>
                  <a:schemeClr val="tx1"/>
                </a:solidFill>
              </a:rPr>
              <a:t>We take  user  stories  from Product backlog to Sprint  Backlog.</a:t>
            </a:r>
          </a:p>
          <a:p>
            <a:pPr marL="342900" indent="-342900" algn="just">
              <a:buAutoNum type="arabicPeriod"/>
            </a:pPr>
            <a:endParaRPr lang="en-US" dirty="0">
              <a:solidFill>
                <a:schemeClr val="tx1"/>
              </a:solidFill>
            </a:endParaRPr>
          </a:p>
          <a:p>
            <a:pPr marL="342900" indent="-342900" algn="just">
              <a:buFontTx/>
              <a:buAutoNum type="arabicPeriod"/>
            </a:pPr>
            <a:r>
              <a:rPr lang="en-US" dirty="0">
                <a:solidFill>
                  <a:schemeClr val="tx1"/>
                </a:solidFill>
              </a:rPr>
              <a:t>As scrum team we  give points</a:t>
            </a:r>
          </a:p>
          <a:p>
            <a:pPr marL="342900" indent="-342900" algn="just">
              <a:buAutoNum type="arabicPeriod"/>
            </a:pPr>
            <a:endParaRPr lang="en-US" dirty="0">
              <a:solidFill>
                <a:schemeClr val="tx1"/>
              </a:solidFill>
            </a:endParaRPr>
          </a:p>
          <a:p>
            <a:pPr marL="342900" indent="-342900" algn="just">
              <a:buAutoNum type="arabicPeriod"/>
            </a:pPr>
            <a:r>
              <a:rPr lang="en-US" dirty="0">
                <a:solidFill>
                  <a:schemeClr val="tx1"/>
                </a:solidFill>
              </a:rPr>
              <a:t>It takes  around 2 hours</a:t>
            </a:r>
          </a:p>
          <a:p>
            <a:pPr marL="342900" indent="-342900" algn="just">
              <a:buAutoNum type="arabicPeriod"/>
            </a:pPr>
            <a:endParaRPr lang="en-US" dirty="0">
              <a:solidFill>
                <a:schemeClr val="tx1"/>
              </a:solidFill>
            </a:endParaRPr>
          </a:p>
        </p:txBody>
      </p:sp>
    </p:spTree>
    <p:extLst>
      <p:ext uri="{BB962C8B-B14F-4D97-AF65-F5344CB8AC3E}">
        <p14:creationId xmlns:p14="http://schemas.microsoft.com/office/powerpoint/2010/main" val="293933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ircle(in)">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367897" y="799546"/>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2">
                    <a:lumMod val="50000"/>
                  </a:schemeClr>
                </a:solidFill>
              </a:rPr>
              <a:t>What is the verification and validation ?</a:t>
            </a:r>
            <a:endParaRPr lang="en-US" sz="2200" dirty="0">
              <a:solidFill>
                <a:schemeClr val="tx2">
                  <a:lumMod val="50000"/>
                </a:schemeClr>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982824" y="2447110"/>
            <a:ext cx="10226351" cy="377081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50000"/>
                  </a:schemeClr>
                </a:solidFill>
              </a:rPr>
              <a:t>	Verification is the process, to ensure that whether we are building the product right i.e., to verify the requirements which we have and to verify whether we are developing the product accordingly or not. Activities involved here are Inspections, Reviews, Walk-throughs. </a:t>
            </a:r>
          </a:p>
          <a:p>
            <a:endParaRPr lang="en-US" dirty="0">
              <a:solidFill>
                <a:schemeClr val="tx2">
                  <a:lumMod val="50000"/>
                </a:schemeClr>
              </a:solidFill>
            </a:endParaRPr>
          </a:p>
          <a:p>
            <a:r>
              <a:rPr lang="en-US" dirty="0">
                <a:solidFill>
                  <a:schemeClr val="tx2">
                    <a:lumMod val="50000"/>
                  </a:schemeClr>
                </a:solidFill>
              </a:rPr>
              <a:t>	Validation is the process, whether we are building the right product i.e., to validate the product which we have developed is right or not. Activities involved in this is Testing the software application.</a:t>
            </a:r>
          </a:p>
          <a:p>
            <a:endParaRPr lang="en-US" dirty="0">
              <a:solidFill>
                <a:schemeClr val="tx2">
                  <a:lumMod val="50000"/>
                </a:schemeClr>
              </a:solidFill>
            </a:endParaRPr>
          </a:p>
        </p:txBody>
      </p:sp>
    </p:spTree>
    <p:extLst>
      <p:ext uri="{BB962C8B-B14F-4D97-AF65-F5344CB8AC3E}">
        <p14:creationId xmlns:p14="http://schemas.microsoft.com/office/powerpoint/2010/main" val="115240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367897" y="799546"/>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2">
                    <a:lumMod val="50000"/>
                  </a:schemeClr>
                </a:solidFill>
              </a:rPr>
              <a:t>How will you resolve a conflict between developer and tester where tester</a:t>
            </a:r>
            <a:r>
              <a:rPr lang="en-US" dirty="0">
                <a:solidFill>
                  <a:schemeClr val="tx2">
                    <a:lumMod val="50000"/>
                  </a:schemeClr>
                </a:solidFill>
              </a:rPr>
              <a:t> </a:t>
            </a:r>
            <a:r>
              <a:rPr lang="en-US" b="1" dirty="0">
                <a:solidFill>
                  <a:schemeClr val="tx2">
                    <a:lumMod val="50000"/>
                  </a:schemeClr>
                </a:solidFill>
              </a:rPr>
              <a:t>wants the defect to be fixed, while developer does not consider it to be a defect?</a:t>
            </a:r>
            <a:endParaRPr lang="en-US" dirty="0">
              <a:solidFill>
                <a:schemeClr val="tx2">
                  <a:lumMod val="50000"/>
                </a:schemeClr>
              </a:solidFill>
            </a:endParaRPr>
          </a:p>
          <a:p>
            <a:pPr algn="ctr"/>
            <a:endParaRPr lang="en-US" sz="2200" dirty="0">
              <a:solidFill>
                <a:schemeClr val="tx2">
                  <a:lumMod val="50000"/>
                </a:schemeClr>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982824" y="2192694"/>
            <a:ext cx="10226351" cy="442271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2">
                    <a:lumMod val="50000"/>
                  </a:schemeClr>
                </a:solidFill>
              </a:rPr>
              <a:t>The testers and developers look at the requirement from a different perspective. So my approach is to look at the requirement from the customer’s perspective and make the decision. </a:t>
            </a:r>
          </a:p>
          <a:p>
            <a:r>
              <a:rPr lang="en-US" dirty="0">
                <a:solidFill>
                  <a:schemeClr val="tx2">
                    <a:lumMod val="50000"/>
                  </a:schemeClr>
                </a:solidFill>
              </a:rPr>
              <a:t>	I can give an example from a recent project. This project involves a lot of online forms that a user has to fill. These forms have hundreds of fields, and a user has to select one or more values from hundreds of choices from drop-down list. However, I realized while testing that a drop -down is not user friendly at all if you are going to select multiple values from a set of hundreds of values. A multi-select box is a much better option. The developer did not think it was a bug because they built it exactly as per the requirement specification. However, it would not have worked for an end user. When I explained this to them, they saw value in it, and it was finally recorded as a defect. </a:t>
            </a:r>
          </a:p>
          <a:p>
            <a:endParaRPr lang="en-US" sz="2200" dirty="0">
              <a:solidFill>
                <a:schemeClr val="tx2">
                  <a:lumMod val="50000"/>
                </a:schemeClr>
              </a:solidFill>
            </a:endParaRPr>
          </a:p>
        </p:txBody>
      </p:sp>
    </p:spTree>
    <p:extLst>
      <p:ext uri="{BB962C8B-B14F-4D97-AF65-F5344CB8AC3E}">
        <p14:creationId xmlns:p14="http://schemas.microsoft.com/office/powerpoint/2010/main" val="405910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B2C6440-E373-426D-AF02-99DB861DC97E}"/>
              </a:ext>
            </a:extLst>
          </p:cNvPr>
          <p:cNvSpPr/>
          <p:nvPr/>
        </p:nvSpPr>
        <p:spPr>
          <a:xfrm>
            <a:off x="2419966" y="786032"/>
            <a:ext cx="7605346" cy="113420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ENVIRONMENTS</a:t>
            </a:r>
          </a:p>
        </p:txBody>
      </p:sp>
      <p:sp>
        <p:nvSpPr>
          <p:cNvPr id="3" name="Rectangle 2">
            <a:extLst>
              <a:ext uri="{FF2B5EF4-FFF2-40B4-BE49-F238E27FC236}">
                <a16:creationId xmlns:a16="http://schemas.microsoft.com/office/drawing/2014/main" id="{C01E7BF9-D77F-4F12-BF01-FA491BE9D5AD}"/>
              </a:ext>
            </a:extLst>
          </p:cNvPr>
          <p:cNvSpPr/>
          <p:nvPr/>
        </p:nvSpPr>
        <p:spPr>
          <a:xfrm>
            <a:off x="524417" y="3403414"/>
            <a:ext cx="2558642" cy="255864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 Environment</a:t>
            </a:r>
          </a:p>
          <a:p>
            <a:pPr algn="ctr"/>
            <a:r>
              <a:rPr lang="en-US" dirty="0"/>
              <a:t>www.abc-d.com</a:t>
            </a:r>
          </a:p>
          <a:p>
            <a:pPr algn="ctr"/>
            <a:endParaRPr lang="en-US" dirty="0"/>
          </a:p>
          <a:p>
            <a:pPr algn="ctr"/>
            <a:endParaRPr lang="en-US" dirty="0"/>
          </a:p>
          <a:p>
            <a:pPr algn="ctr"/>
            <a:endParaRPr lang="en-US" dirty="0"/>
          </a:p>
        </p:txBody>
      </p:sp>
      <p:sp>
        <p:nvSpPr>
          <p:cNvPr id="4" name="Rectangle 3">
            <a:extLst>
              <a:ext uri="{FF2B5EF4-FFF2-40B4-BE49-F238E27FC236}">
                <a16:creationId xmlns:a16="http://schemas.microsoft.com/office/drawing/2014/main" id="{0AEC9EC9-0D56-46C3-ABA7-214955AF0E3D}"/>
              </a:ext>
            </a:extLst>
          </p:cNvPr>
          <p:cNvSpPr/>
          <p:nvPr/>
        </p:nvSpPr>
        <p:spPr>
          <a:xfrm>
            <a:off x="9267144" y="3403414"/>
            <a:ext cx="2558642" cy="255864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Production Env.</a:t>
            </a:r>
          </a:p>
          <a:p>
            <a:pPr algn="ctr"/>
            <a:r>
              <a:rPr lang="en-US" dirty="0"/>
              <a:t>???</a:t>
            </a:r>
          </a:p>
          <a:p>
            <a:pPr algn="ctr"/>
            <a:endParaRPr lang="en-US" dirty="0"/>
          </a:p>
          <a:p>
            <a:pPr algn="ctr"/>
            <a:endParaRPr lang="en-US" dirty="0"/>
          </a:p>
          <a:p>
            <a:pPr algn="ctr"/>
            <a:endParaRPr lang="en-US" dirty="0"/>
          </a:p>
        </p:txBody>
      </p:sp>
      <p:sp>
        <p:nvSpPr>
          <p:cNvPr id="5" name="Rectangle 4">
            <a:extLst>
              <a:ext uri="{FF2B5EF4-FFF2-40B4-BE49-F238E27FC236}">
                <a16:creationId xmlns:a16="http://schemas.microsoft.com/office/drawing/2014/main" id="{A5A7FD86-B7A7-4643-AB93-0D97A5479D6E}"/>
              </a:ext>
            </a:extLst>
          </p:cNvPr>
          <p:cNvSpPr/>
          <p:nvPr/>
        </p:nvSpPr>
        <p:spPr>
          <a:xfrm>
            <a:off x="6222639" y="3403414"/>
            <a:ext cx="2558642" cy="255864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Staging Env.</a:t>
            </a:r>
          </a:p>
          <a:p>
            <a:pPr algn="ctr"/>
            <a:r>
              <a:rPr lang="en-US" dirty="0"/>
              <a:t>www.abc-s.com</a:t>
            </a:r>
          </a:p>
          <a:p>
            <a:pPr algn="ctr"/>
            <a:endParaRPr lang="en-US" dirty="0"/>
          </a:p>
          <a:p>
            <a:pPr algn="ctr"/>
            <a:endParaRPr lang="en-US" dirty="0"/>
          </a:p>
          <a:p>
            <a:pPr algn="ctr"/>
            <a:endParaRPr lang="en-US" dirty="0"/>
          </a:p>
        </p:txBody>
      </p:sp>
      <p:sp>
        <p:nvSpPr>
          <p:cNvPr id="6" name="Rectangle 5">
            <a:extLst>
              <a:ext uri="{FF2B5EF4-FFF2-40B4-BE49-F238E27FC236}">
                <a16:creationId xmlns:a16="http://schemas.microsoft.com/office/drawing/2014/main" id="{C5FF0C81-5492-4E4D-B9C4-4E87C1D64F54}"/>
              </a:ext>
            </a:extLst>
          </p:cNvPr>
          <p:cNvSpPr/>
          <p:nvPr/>
        </p:nvSpPr>
        <p:spPr>
          <a:xfrm>
            <a:off x="3421066" y="3403414"/>
            <a:ext cx="2558642" cy="255864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 Env.</a:t>
            </a:r>
          </a:p>
          <a:p>
            <a:pPr algn="ctr"/>
            <a:r>
              <a:rPr lang="en-US" dirty="0"/>
              <a:t>www.abc-q.com</a:t>
            </a:r>
          </a:p>
          <a:p>
            <a:pPr algn="ctr"/>
            <a:endParaRPr lang="en-US" dirty="0"/>
          </a:p>
          <a:p>
            <a:pPr algn="ctr"/>
            <a:endParaRPr lang="en-US" dirty="0"/>
          </a:p>
          <a:p>
            <a:pPr algn="ctr"/>
            <a:endParaRPr lang="en-US" dirty="0"/>
          </a:p>
        </p:txBody>
      </p:sp>
    </p:spTree>
    <p:extLst>
      <p:ext uri="{BB962C8B-B14F-4D97-AF65-F5344CB8AC3E}">
        <p14:creationId xmlns:p14="http://schemas.microsoft.com/office/powerpoint/2010/main" val="8383473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1F1E23C-E20D-43FB-BF49-C26E38AB3471}"/>
              </a:ext>
            </a:extLst>
          </p:cNvPr>
          <p:cNvSpPr/>
          <p:nvPr/>
        </p:nvSpPr>
        <p:spPr>
          <a:xfrm>
            <a:off x="2335705" y="967356"/>
            <a:ext cx="7927596" cy="855677"/>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were your testing responsibilities at your current project?</a:t>
            </a:r>
          </a:p>
        </p:txBody>
      </p:sp>
      <p:sp>
        <p:nvSpPr>
          <p:cNvPr id="5" name="Rectangle 4">
            <a:extLst>
              <a:ext uri="{FF2B5EF4-FFF2-40B4-BE49-F238E27FC236}">
                <a16:creationId xmlns:a16="http://schemas.microsoft.com/office/drawing/2014/main" id="{5A5CE457-B9BC-4075-BCEC-42369E12FEAE}"/>
              </a:ext>
            </a:extLst>
          </p:cNvPr>
          <p:cNvSpPr/>
          <p:nvPr/>
        </p:nvSpPr>
        <p:spPr>
          <a:xfrm>
            <a:off x="2335705" y="2301205"/>
            <a:ext cx="7835317" cy="359468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In my current project my main responsibilities are :</a:t>
            </a:r>
          </a:p>
          <a:p>
            <a:endParaRPr lang="en-US" dirty="0">
              <a:solidFill>
                <a:schemeClr val="tx1"/>
              </a:solidFill>
            </a:endParaRPr>
          </a:p>
          <a:p>
            <a:pPr marL="342900" indent="-342900">
              <a:buAutoNum type="arabicPeriod"/>
            </a:pPr>
            <a:r>
              <a:rPr lang="en-US" dirty="0">
                <a:solidFill>
                  <a:schemeClr val="tx1"/>
                </a:solidFill>
              </a:rPr>
              <a:t>Automate the regression suite.</a:t>
            </a:r>
          </a:p>
          <a:p>
            <a:pPr marL="342900" indent="-342900">
              <a:buAutoNum type="arabicPeriod"/>
            </a:pPr>
            <a:r>
              <a:rPr lang="en-US" dirty="0">
                <a:solidFill>
                  <a:schemeClr val="tx1"/>
                </a:solidFill>
              </a:rPr>
              <a:t>Maintain the automation framework.</a:t>
            </a:r>
          </a:p>
          <a:p>
            <a:pPr marL="342900" indent="-342900">
              <a:buAutoNum type="arabicPeriod"/>
            </a:pPr>
            <a:r>
              <a:rPr lang="en-US" dirty="0">
                <a:solidFill>
                  <a:schemeClr val="tx1"/>
                </a:solidFill>
              </a:rPr>
              <a:t>Execute the automation test cases.</a:t>
            </a:r>
          </a:p>
          <a:p>
            <a:pPr marL="342900" indent="-342900">
              <a:buAutoNum type="arabicPeriod"/>
            </a:pPr>
            <a:r>
              <a:rPr lang="en-US" dirty="0">
                <a:solidFill>
                  <a:schemeClr val="tx1"/>
                </a:solidFill>
              </a:rPr>
              <a:t>Report the result of the automation run</a:t>
            </a:r>
          </a:p>
          <a:p>
            <a:pPr marL="342900" indent="-342900">
              <a:buAutoNum type="arabicPeriod"/>
            </a:pPr>
            <a:r>
              <a:rPr lang="en-US" dirty="0">
                <a:solidFill>
                  <a:schemeClr val="tx1"/>
                </a:solidFill>
              </a:rPr>
              <a:t>Help functional team to execute manual test cases.</a:t>
            </a:r>
          </a:p>
          <a:p>
            <a:endParaRPr lang="en-US" dirty="0">
              <a:solidFill>
                <a:schemeClr val="tx1"/>
              </a:solidFill>
            </a:endParaRPr>
          </a:p>
        </p:txBody>
      </p:sp>
    </p:spTree>
    <p:extLst>
      <p:ext uri="{BB962C8B-B14F-4D97-AF65-F5344CB8AC3E}">
        <p14:creationId xmlns:p14="http://schemas.microsoft.com/office/powerpoint/2010/main" val="14315021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203189-44A8-446B-942B-67969DD92592}"/>
              </a:ext>
            </a:extLst>
          </p:cNvPr>
          <p:cNvSpPr/>
          <p:nvPr/>
        </p:nvSpPr>
        <p:spPr>
          <a:xfrm>
            <a:off x="2303174" y="717594"/>
            <a:ext cx="9148917" cy="74994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rPr>
              <a:t>                  </a:t>
            </a:r>
          </a:p>
          <a:p>
            <a:pPr algn="ctr"/>
            <a:r>
              <a:rPr lang="en-US" dirty="0">
                <a:solidFill>
                  <a:schemeClr val="tx1"/>
                </a:solidFill>
              </a:rPr>
              <a:t>What is an epic? </a:t>
            </a:r>
          </a:p>
          <a:p>
            <a:pPr algn="ctr"/>
            <a:endParaRPr lang="en-US" dirty="0">
              <a:solidFill>
                <a:schemeClr val="tx1"/>
              </a:solidFill>
            </a:endParaRPr>
          </a:p>
        </p:txBody>
      </p:sp>
      <p:sp>
        <p:nvSpPr>
          <p:cNvPr id="7" name="Rectangle 6">
            <a:extLst>
              <a:ext uri="{FF2B5EF4-FFF2-40B4-BE49-F238E27FC236}">
                <a16:creationId xmlns:a16="http://schemas.microsoft.com/office/drawing/2014/main" id="{A8E1509E-16D9-4CA3-B037-805BC8A04556}"/>
              </a:ext>
            </a:extLst>
          </p:cNvPr>
          <p:cNvSpPr/>
          <p:nvPr/>
        </p:nvSpPr>
        <p:spPr>
          <a:xfrm>
            <a:off x="2383073" y="2092911"/>
            <a:ext cx="9148917" cy="41386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AutoNum type="arabicPeriod"/>
            </a:pPr>
            <a:r>
              <a:rPr lang="en-US" dirty="0">
                <a:solidFill>
                  <a:schemeClr val="tx1"/>
                </a:solidFill>
              </a:rPr>
              <a:t> Epic is a big user story that you can not complete in one sprint</a:t>
            </a:r>
          </a:p>
          <a:p>
            <a:pPr marL="342900" indent="-342900" algn="just">
              <a:buAutoNum type="arabicPeriod"/>
            </a:pPr>
            <a:endParaRPr lang="en-US" dirty="0">
              <a:solidFill>
                <a:schemeClr val="tx1"/>
              </a:solidFill>
            </a:endParaRPr>
          </a:p>
          <a:p>
            <a:pPr marL="342900" indent="-342900" algn="just">
              <a:buAutoNum type="arabicPeriod"/>
            </a:pPr>
            <a:r>
              <a:rPr lang="en-US" dirty="0">
                <a:solidFill>
                  <a:schemeClr val="tx1"/>
                </a:solidFill>
              </a:rPr>
              <a:t>So we can call it Epic instead of user story.  It should be divided to multiple Testers </a:t>
            </a:r>
          </a:p>
        </p:txBody>
      </p:sp>
    </p:spTree>
    <p:extLst>
      <p:ext uri="{BB962C8B-B14F-4D97-AF65-F5344CB8AC3E}">
        <p14:creationId xmlns:p14="http://schemas.microsoft.com/office/powerpoint/2010/main" val="172945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ircle(in)">
                                      <p:cBhvr>
                                        <p:cTn id="1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203189-44A8-446B-942B-67969DD92592}"/>
              </a:ext>
            </a:extLst>
          </p:cNvPr>
          <p:cNvSpPr/>
          <p:nvPr/>
        </p:nvSpPr>
        <p:spPr>
          <a:xfrm>
            <a:off x="2291744" y="717594"/>
            <a:ext cx="9148917" cy="74994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                  Explain the difference between bug severity and bug priority? </a:t>
            </a:r>
          </a:p>
        </p:txBody>
      </p:sp>
      <p:sp>
        <p:nvSpPr>
          <p:cNvPr id="7" name="Rectangle 6">
            <a:extLst>
              <a:ext uri="{FF2B5EF4-FFF2-40B4-BE49-F238E27FC236}">
                <a16:creationId xmlns:a16="http://schemas.microsoft.com/office/drawing/2014/main" id="{A8E1509E-16D9-4CA3-B037-805BC8A04556}"/>
              </a:ext>
            </a:extLst>
          </p:cNvPr>
          <p:cNvSpPr/>
          <p:nvPr/>
        </p:nvSpPr>
        <p:spPr>
          <a:xfrm>
            <a:off x="2371643" y="2092911"/>
            <a:ext cx="9148917" cy="41386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AutoNum type="arabicPeriod"/>
            </a:pPr>
            <a:r>
              <a:rPr lang="en-US" dirty="0">
                <a:solidFill>
                  <a:schemeClr val="tx1"/>
                </a:solidFill>
              </a:rPr>
              <a:t>Bug severity refers to the level of impact that the bug has on the application.</a:t>
            </a:r>
          </a:p>
          <a:p>
            <a:pPr marL="342900" indent="-342900" algn="just">
              <a:buAutoNum type="arabicPeriod"/>
            </a:pPr>
            <a:endParaRPr lang="en-US" dirty="0">
              <a:solidFill>
                <a:schemeClr val="tx1"/>
              </a:solidFill>
            </a:endParaRPr>
          </a:p>
          <a:p>
            <a:pPr marL="342900" indent="-342900" algn="just">
              <a:buAutoNum type="arabicPeriod"/>
            </a:pPr>
            <a:r>
              <a:rPr lang="en-US" dirty="0">
                <a:solidFill>
                  <a:schemeClr val="tx1"/>
                </a:solidFill>
              </a:rPr>
              <a:t>Priority means how soon you want to ﬁx the bug. If new development is going on and there are a lots of defect needs to be ﬁxed we can not ﬁxed all the defect in one single build.</a:t>
            </a:r>
          </a:p>
          <a:p>
            <a:pPr algn="just"/>
            <a:r>
              <a:rPr lang="en-US" dirty="0">
                <a:solidFill>
                  <a:schemeClr val="tx1"/>
                </a:solidFill>
              </a:rPr>
              <a:t>      QA managers or Developers have to prioritize the work. </a:t>
            </a:r>
          </a:p>
        </p:txBody>
      </p:sp>
    </p:spTree>
    <p:extLst>
      <p:ext uri="{BB962C8B-B14F-4D97-AF65-F5344CB8AC3E}">
        <p14:creationId xmlns:p14="http://schemas.microsoft.com/office/powerpoint/2010/main" val="81460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ircle(in)">
                                      <p:cBhvr>
                                        <p:cTn id="1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203189-44A8-446B-942B-67969DD92592}"/>
              </a:ext>
            </a:extLst>
          </p:cNvPr>
          <p:cNvSpPr/>
          <p:nvPr/>
        </p:nvSpPr>
        <p:spPr>
          <a:xfrm>
            <a:off x="2718428" y="751884"/>
            <a:ext cx="8309500" cy="74994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rPr>
              <a:t>                  </a:t>
            </a:r>
          </a:p>
          <a:p>
            <a:pPr algn="ctr"/>
            <a:r>
              <a:rPr lang="en-US" dirty="0">
                <a:solidFill>
                  <a:schemeClr val="tx1"/>
                </a:solidFill>
              </a:rPr>
              <a:t>What is The Deﬁnition of Done?</a:t>
            </a:r>
          </a:p>
          <a:p>
            <a:pPr algn="ctr"/>
            <a:endParaRPr lang="en-US" dirty="0">
              <a:solidFill>
                <a:schemeClr val="tx1"/>
              </a:solidFill>
            </a:endParaRPr>
          </a:p>
        </p:txBody>
      </p:sp>
      <p:sp>
        <p:nvSpPr>
          <p:cNvPr id="7" name="Rectangle 6">
            <a:extLst>
              <a:ext uri="{FF2B5EF4-FFF2-40B4-BE49-F238E27FC236}">
                <a16:creationId xmlns:a16="http://schemas.microsoft.com/office/drawing/2014/main" id="{A8E1509E-16D9-4CA3-B037-805BC8A04556}"/>
              </a:ext>
            </a:extLst>
          </p:cNvPr>
          <p:cNvSpPr/>
          <p:nvPr/>
        </p:nvSpPr>
        <p:spPr>
          <a:xfrm>
            <a:off x="2798327" y="2118323"/>
            <a:ext cx="8309500" cy="41386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AutoNum type="arabicPeriod"/>
            </a:pPr>
            <a:r>
              <a:rPr lang="en-US" dirty="0">
                <a:solidFill>
                  <a:schemeClr val="tx1"/>
                </a:solidFill>
              </a:rPr>
              <a:t>Everything has it’s own DoD. for example, for the user story the DoD is met  all the acceptance criteria.  For the testing for that story is all the test cases are executed and passed 100%.  For the coding: Code should be well written, unit test have been run. </a:t>
            </a:r>
            <a:r>
              <a:rPr lang="en-US" dirty="0" err="1">
                <a:solidFill>
                  <a:schemeClr val="tx1"/>
                </a:solidFill>
              </a:rPr>
              <a:t>etc</a:t>
            </a:r>
            <a:r>
              <a:rPr lang="en-US" dirty="0">
                <a:solidFill>
                  <a:schemeClr val="tx1"/>
                </a:solidFill>
              </a:rPr>
              <a:t>…  It means something is achieved 100%  and we don’t have to redo it again. </a:t>
            </a:r>
          </a:p>
        </p:txBody>
      </p:sp>
    </p:spTree>
    <p:extLst>
      <p:ext uri="{BB962C8B-B14F-4D97-AF65-F5344CB8AC3E}">
        <p14:creationId xmlns:p14="http://schemas.microsoft.com/office/powerpoint/2010/main" val="834522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ircle(in)">
                                      <p:cBhvr>
                                        <p:cTn id="1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203189-44A8-446B-942B-67969DD92592}"/>
              </a:ext>
            </a:extLst>
          </p:cNvPr>
          <p:cNvSpPr/>
          <p:nvPr/>
        </p:nvSpPr>
        <p:spPr>
          <a:xfrm>
            <a:off x="2752607" y="743349"/>
            <a:ext cx="8309500" cy="74994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rPr>
              <a:t>                  </a:t>
            </a:r>
          </a:p>
          <a:p>
            <a:pPr algn="ctr"/>
            <a:r>
              <a:rPr lang="en-US" dirty="0">
                <a:solidFill>
                  <a:schemeClr val="tx1"/>
                </a:solidFill>
              </a:rPr>
              <a:t>I see so many companies in your resume, why are you changing job so frequently? </a:t>
            </a:r>
          </a:p>
          <a:p>
            <a:pPr algn="ctr"/>
            <a:endParaRPr lang="en-US" dirty="0">
              <a:solidFill>
                <a:schemeClr val="tx1"/>
              </a:solidFill>
            </a:endParaRPr>
          </a:p>
        </p:txBody>
      </p:sp>
      <p:sp>
        <p:nvSpPr>
          <p:cNvPr id="7" name="Rectangle 6">
            <a:extLst>
              <a:ext uri="{FF2B5EF4-FFF2-40B4-BE49-F238E27FC236}">
                <a16:creationId xmlns:a16="http://schemas.microsoft.com/office/drawing/2014/main" id="{A8E1509E-16D9-4CA3-B037-805BC8A04556}"/>
              </a:ext>
            </a:extLst>
          </p:cNvPr>
          <p:cNvSpPr/>
          <p:nvPr/>
        </p:nvSpPr>
        <p:spPr>
          <a:xfrm>
            <a:off x="2752607" y="2074277"/>
            <a:ext cx="8309500" cy="41386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AutoNum type="arabicPeriod"/>
            </a:pPr>
            <a:r>
              <a:rPr lang="en-US" dirty="0">
                <a:solidFill>
                  <a:schemeClr val="tx1"/>
                </a:solidFill>
              </a:rPr>
              <a:t>Since most of the IT projects have start and end date once the project is completed I had to ﬁnd another position. That is why there are many companies on my resume. </a:t>
            </a:r>
          </a:p>
          <a:p>
            <a:pPr marL="342900" indent="-342900" algn="just">
              <a:buAutoNum type="arabicPeriod"/>
            </a:pPr>
            <a:r>
              <a:rPr lang="en-US" dirty="0">
                <a:solidFill>
                  <a:schemeClr val="tx1"/>
                </a:solidFill>
              </a:rPr>
              <a:t>Plus, since I worked for many different projects it keeps my skills up to date. I think it is a good thing. </a:t>
            </a:r>
          </a:p>
        </p:txBody>
      </p:sp>
    </p:spTree>
    <p:extLst>
      <p:ext uri="{BB962C8B-B14F-4D97-AF65-F5344CB8AC3E}">
        <p14:creationId xmlns:p14="http://schemas.microsoft.com/office/powerpoint/2010/main" val="142089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ircle(in)">
                                      <p:cBhvr>
                                        <p:cTn id="1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FA5ADA-DE2A-4D9E-91AB-5677DA7F68E0}"/>
              </a:ext>
            </a:extLst>
          </p:cNvPr>
          <p:cNvSpPr/>
          <p:nvPr/>
        </p:nvSpPr>
        <p:spPr>
          <a:xfrm>
            <a:off x="2810003" y="1342979"/>
            <a:ext cx="8309500" cy="100317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rPr>
              <a:t>                  </a:t>
            </a:r>
          </a:p>
          <a:p>
            <a:pPr algn="ctr"/>
            <a:r>
              <a:rPr lang="en-US" dirty="0">
                <a:solidFill>
                  <a:schemeClr val="tx1"/>
                </a:solidFill>
              </a:rPr>
              <a:t>  How do you determine what to test in an application?</a:t>
            </a:r>
          </a:p>
        </p:txBody>
      </p:sp>
      <p:sp>
        <p:nvSpPr>
          <p:cNvPr id="5" name="Rectangle 4">
            <a:extLst>
              <a:ext uri="{FF2B5EF4-FFF2-40B4-BE49-F238E27FC236}">
                <a16:creationId xmlns:a16="http://schemas.microsoft.com/office/drawing/2014/main" id="{13441CB0-48BB-41C3-A8B9-A96315F46660}"/>
              </a:ext>
            </a:extLst>
          </p:cNvPr>
          <p:cNvSpPr/>
          <p:nvPr/>
        </p:nvSpPr>
        <p:spPr>
          <a:xfrm>
            <a:off x="2117546" y="2958715"/>
            <a:ext cx="9570128" cy="252125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rPr>
              <a:t>Answer: First of all we have the test cases (or test scripts) that are written based on the requirement document. This pretty much covers what functionalities to test. Therefore, looking at the test cases tells us what to test in the application.</a:t>
            </a:r>
          </a:p>
        </p:txBody>
      </p:sp>
    </p:spTree>
    <p:extLst>
      <p:ext uri="{BB962C8B-B14F-4D97-AF65-F5344CB8AC3E}">
        <p14:creationId xmlns:p14="http://schemas.microsoft.com/office/powerpoint/2010/main" val="944715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8FA5ADA-DE2A-4D9E-91AB-5677DA7F68E0}"/>
              </a:ext>
            </a:extLst>
          </p:cNvPr>
          <p:cNvSpPr/>
          <p:nvPr/>
        </p:nvSpPr>
        <p:spPr>
          <a:xfrm>
            <a:off x="3038603" y="1034369"/>
            <a:ext cx="8309500" cy="100317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rPr>
              <a:t>                  </a:t>
            </a:r>
          </a:p>
          <a:p>
            <a:pPr algn="ctr"/>
            <a:r>
              <a:rPr lang="en-US" dirty="0">
                <a:solidFill>
                  <a:schemeClr val="tx1"/>
                </a:solidFill>
              </a:rPr>
              <a:t>  What do you like about QA?</a:t>
            </a:r>
          </a:p>
          <a:p>
            <a:pPr algn="ctr"/>
            <a:endParaRPr lang="en-US" dirty="0">
              <a:solidFill>
                <a:schemeClr val="tx1"/>
              </a:solidFill>
            </a:endParaRPr>
          </a:p>
        </p:txBody>
      </p:sp>
      <p:sp>
        <p:nvSpPr>
          <p:cNvPr id="5" name="Rectangle 4">
            <a:extLst>
              <a:ext uri="{FF2B5EF4-FFF2-40B4-BE49-F238E27FC236}">
                <a16:creationId xmlns:a16="http://schemas.microsoft.com/office/drawing/2014/main" id="{13441CB0-48BB-41C3-A8B9-A96315F46660}"/>
              </a:ext>
            </a:extLst>
          </p:cNvPr>
          <p:cNvSpPr/>
          <p:nvPr/>
        </p:nvSpPr>
        <p:spPr>
          <a:xfrm>
            <a:off x="2346146" y="2650105"/>
            <a:ext cx="9570128" cy="294826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rPr>
              <a:t>Answer: The best thing I like about QA is, I like the job which is more process oriented. For example, we have to work right from reading the requirement documents, providing feedback to the Business Analysts as necessary, writing test plans, test cases, execute the test cases, interaction with different developers, attend walk-through meeting and so on. </a:t>
            </a:r>
          </a:p>
          <a:p>
            <a:pPr algn="just"/>
            <a:r>
              <a:rPr lang="en-US" dirty="0">
                <a:solidFill>
                  <a:schemeClr val="tx1"/>
                </a:solidFill>
              </a:rPr>
              <a:t>I am a very detailed oriented person. When I test applications, I try to get into the depth of functionality so that I don’t miss out anything. Finally, I love logging defects.</a:t>
            </a:r>
          </a:p>
          <a:p>
            <a:pPr algn="just"/>
            <a:endParaRPr lang="en-US" dirty="0">
              <a:solidFill>
                <a:schemeClr val="tx1"/>
              </a:solidFill>
            </a:endParaRPr>
          </a:p>
        </p:txBody>
      </p:sp>
    </p:spTree>
    <p:extLst>
      <p:ext uri="{BB962C8B-B14F-4D97-AF65-F5344CB8AC3E}">
        <p14:creationId xmlns:p14="http://schemas.microsoft.com/office/powerpoint/2010/main" val="147978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circle(in)">
                                      <p:cBhvr>
                                        <p:cTn id="15"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27521A1-AE02-4B0A-B070-394DF6819196}"/>
              </a:ext>
            </a:extLst>
          </p:cNvPr>
          <p:cNvGraphicFramePr>
            <a:graphicFrameLocks noGrp="1"/>
          </p:cNvGraphicFramePr>
          <p:nvPr>
            <p:ph idx="1"/>
            <p:extLst>
              <p:ext uri="{D42A27DB-BD31-4B8C-83A1-F6EECF244321}">
                <p14:modId xmlns:p14="http://schemas.microsoft.com/office/powerpoint/2010/main" val="2983943479"/>
              </p:ext>
            </p:extLst>
          </p:nvPr>
        </p:nvGraphicFramePr>
        <p:xfrm>
          <a:off x="1265700" y="1269507"/>
          <a:ext cx="9906000" cy="28941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BACEA12E-9D3E-4EB4-9034-9DCED61464FE}"/>
              </a:ext>
            </a:extLst>
          </p:cNvPr>
          <p:cNvGraphicFramePr/>
          <p:nvPr>
            <p:extLst>
              <p:ext uri="{D42A27DB-BD31-4B8C-83A1-F6EECF244321}">
                <p14:modId xmlns:p14="http://schemas.microsoft.com/office/powerpoint/2010/main" val="3875102462"/>
              </p:ext>
            </p:extLst>
          </p:nvPr>
        </p:nvGraphicFramePr>
        <p:xfrm>
          <a:off x="1331650" y="4492101"/>
          <a:ext cx="9594650" cy="214724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Flowchart: Predefined Process 10">
            <a:extLst>
              <a:ext uri="{FF2B5EF4-FFF2-40B4-BE49-F238E27FC236}">
                <a16:creationId xmlns:a16="http://schemas.microsoft.com/office/drawing/2014/main" id="{0FD7A79E-B9B8-4F1C-945E-3405428CF49C}"/>
              </a:ext>
            </a:extLst>
          </p:cNvPr>
          <p:cNvSpPr/>
          <p:nvPr/>
        </p:nvSpPr>
        <p:spPr>
          <a:xfrm>
            <a:off x="1811045" y="177553"/>
            <a:ext cx="8575829" cy="497150"/>
          </a:xfrm>
          <a:prstGeom prst="flowChartPredefinedProcess">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is difference between  Product Backlog &amp; Sprint Backlog</a:t>
            </a:r>
          </a:p>
        </p:txBody>
      </p:sp>
    </p:spTree>
    <p:extLst>
      <p:ext uri="{BB962C8B-B14F-4D97-AF65-F5344CB8AC3E}">
        <p14:creationId xmlns:p14="http://schemas.microsoft.com/office/powerpoint/2010/main" val="12057560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2224236" y="449126"/>
            <a:ext cx="8409936" cy="1132513"/>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do you like the most about testing? </a:t>
            </a:r>
          </a:p>
        </p:txBody>
      </p:sp>
      <p:sp>
        <p:nvSpPr>
          <p:cNvPr id="8" name="Rectangle 7">
            <a:extLst>
              <a:ext uri="{FF2B5EF4-FFF2-40B4-BE49-F238E27FC236}">
                <a16:creationId xmlns:a16="http://schemas.microsoft.com/office/drawing/2014/main" id="{9F2BA93C-8C61-4B1A-BB73-241E591D5A5A}"/>
              </a:ext>
            </a:extLst>
          </p:cNvPr>
          <p:cNvSpPr/>
          <p:nvPr/>
        </p:nvSpPr>
        <p:spPr>
          <a:xfrm>
            <a:off x="2358460" y="2084979"/>
            <a:ext cx="8275712" cy="420288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There are several answers that you can give for this question.</a:t>
            </a:r>
          </a:p>
          <a:p>
            <a:r>
              <a:rPr lang="en-US" dirty="0">
                <a:solidFill>
                  <a:schemeClr val="tx1"/>
                </a:solidFill>
              </a:rPr>
              <a:t> Here are a few examples: </a:t>
            </a:r>
          </a:p>
          <a:p>
            <a:endParaRPr lang="en-US" dirty="0">
              <a:solidFill>
                <a:schemeClr val="tx1"/>
              </a:solidFill>
            </a:endParaRPr>
          </a:p>
          <a:p>
            <a:pPr marL="342900" indent="-342900">
              <a:buAutoNum type="arabicPeriod"/>
            </a:pPr>
            <a:r>
              <a:rPr lang="en-US" dirty="0">
                <a:solidFill>
                  <a:schemeClr val="tx1"/>
                </a:solidFill>
              </a:rPr>
              <a:t>You enjoy the process of hunting down bugs </a:t>
            </a:r>
          </a:p>
          <a:p>
            <a:pPr marL="342900" indent="-342900">
              <a:buAutoNum type="arabicPeriod"/>
            </a:pPr>
            <a:r>
              <a:rPr lang="en-US" dirty="0">
                <a:solidFill>
                  <a:schemeClr val="tx1"/>
                </a:solidFill>
              </a:rPr>
              <a:t>Your experience and background have been focused on enhancing testing techniques </a:t>
            </a:r>
          </a:p>
          <a:p>
            <a:pPr marL="342900" indent="-342900">
              <a:buAutoNum type="arabicPeriod"/>
            </a:pPr>
            <a:r>
              <a:rPr lang="en-US" dirty="0">
                <a:solidFill>
                  <a:schemeClr val="tx1"/>
                </a:solidFill>
              </a:rPr>
              <a:t>You like being in the last phase of work before the product reaches the customer </a:t>
            </a:r>
          </a:p>
          <a:p>
            <a:pPr marL="342900" indent="-342900">
              <a:buAutoNum type="arabicPeriod"/>
            </a:pPr>
            <a:r>
              <a:rPr lang="en-US" dirty="0">
                <a:solidFill>
                  <a:schemeClr val="tx1"/>
                </a:solidFill>
              </a:rPr>
              <a:t>You consider your contribution to the whole development process to be very important. </a:t>
            </a:r>
          </a:p>
          <a:p>
            <a:endParaRPr lang="en-US" dirty="0">
              <a:solidFill>
                <a:schemeClr val="tx1"/>
              </a:solidFill>
            </a:endParaRPr>
          </a:p>
        </p:txBody>
      </p:sp>
    </p:spTree>
    <p:extLst>
      <p:ext uri="{BB962C8B-B14F-4D97-AF65-F5344CB8AC3E}">
        <p14:creationId xmlns:p14="http://schemas.microsoft.com/office/powerpoint/2010/main" val="21246606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8203189-44A8-446B-942B-67969DD92592}"/>
              </a:ext>
            </a:extLst>
          </p:cNvPr>
          <p:cNvSpPr/>
          <p:nvPr/>
        </p:nvSpPr>
        <p:spPr>
          <a:xfrm>
            <a:off x="2851704" y="694734"/>
            <a:ext cx="8309500" cy="74994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rPr>
              <a:t>                  </a:t>
            </a:r>
          </a:p>
          <a:p>
            <a:pPr algn="ctr"/>
            <a:r>
              <a:rPr lang="en-US" dirty="0">
                <a:solidFill>
                  <a:schemeClr val="tx1"/>
                </a:solidFill>
              </a:rPr>
              <a:t>Why do you want to work for our company?</a:t>
            </a:r>
          </a:p>
          <a:p>
            <a:pPr algn="ctr"/>
            <a:endParaRPr lang="en-US" dirty="0">
              <a:solidFill>
                <a:schemeClr val="tx1"/>
              </a:solidFill>
            </a:endParaRPr>
          </a:p>
        </p:txBody>
      </p:sp>
      <p:sp>
        <p:nvSpPr>
          <p:cNvPr id="7" name="Rectangle 6">
            <a:extLst>
              <a:ext uri="{FF2B5EF4-FFF2-40B4-BE49-F238E27FC236}">
                <a16:creationId xmlns:a16="http://schemas.microsoft.com/office/drawing/2014/main" id="{A8E1509E-16D9-4CA3-B037-805BC8A04556}"/>
              </a:ext>
            </a:extLst>
          </p:cNvPr>
          <p:cNvSpPr/>
          <p:nvPr/>
        </p:nvSpPr>
        <p:spPr>
          <a:xfrm>
            <a:off x="2851704" y="2058621"/>
            <a:ext cx="8309500" cy="413860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AutoNum type="arabicPeriod"/>
            </a:pPr>
            <a:r>
              <a:rPr lang="en-US" dirty="0">
                <a:solidFill>
                  <a:schemeClr val="tx1"/>
                </a:solidFill>
              </a:rPr>
              <a:t>Based on my research, I liked the company’s vision and mission(you have to know this). </a:t>
            </a:r>
          </a:p>
        </p:txBody>
      </p:sp>
    </p:spTree>
    <p:extLst>
      <p:ext uri="{BB962C8B-B14F-4D97-AF65-F5344CB8AC3E}">
        <p14:creationId xmlns:p14="http://schemas.microsoft.com/office/powerpoint/2010/main" val="196949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circle(in)">
                                      <p:cBhvr>
                                        <p:cTn id="1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2075646" y="529136"/>
            <a:ext cx="8409936" cy="113251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to deal with not reproducible bug? </a:t>
            </a:r>
          </a:p>
        </p:txBody>
      </p:sp>
      <p:sp>
        <p:nvSpPr>
          <p:cNvPr id="8" name="Rectangle 7">
            <a:extLst>
              <a:ext uri="{FF2B5EF4-FFF2-40B4-BE49-F238E27FC236}">
                <a16:creationId xmlns:a16="http://schemas.microsoft.com/office/drawing/2014/main" id="{9F2BA93C-8C61-4B1A-BB73-241E591D5A5A}"/>
              </a:ext>
            </a:extLst>
          </p:cNvPr>
          <p:cNvSpPr/>
          <p:nvPr/>
        </p:nvSpPr>
        <p:spPr>
          <a:xfrm>
            <a:off x="2209870" y="2164989"/>
            <a:ext cx="8275712" cy="420288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If the bug is not reproducible we have to always take the screenshot of the issue and note it down. </a:t>
            </a:r>
          </a:p>
          <a:p>
            <a:r>
              <a:rPr lang="en-US" dirty="0">
                <a:solidFill>
                  <a:schemeClr val="tx1"/>
                </a:solidFill>
              </a:rPr>
              <a:t>In later testing process we have to keep our eyes open to see if there is way to reproduce the bug. Also it is good to let colleagues know as well.</a:t>
            </a:r>
          </a:p>
          <a:p>
            <a:r>
              <a:rPr lang="en-US" dirty="0">
                <a:solidFill>
                  <a:schemeClr val="tx1"/>
                </a:solidFill>
              </a:rPr>
              <a:t> They can keep their eye open on that issue.</a:t>
            </a:r>
          </a:p>
          <a:p>
            <a:endParaRPr lang="en-US" dirty="0">
              <a:solidFill>
                <a:schemeClr val="tx1"/>
              </a:solidFill>
            </a:endParaRPr>
          </a:p>
          <a:p>
            <a:r>
              <a:rPr lang="en-US" dirty="0">
                <a:solidFill>
                  <a:schemeClr val="tx1"/>
                </a:solidFill>
              </a:rPr>
              <a:t> In my current application we have notice while we are performing some testing the application was logging out the user for no reason. This was happened in very inconsistent manner. We could not reproduce it initially. But later on I was able to reproduce the defect by performing some negative testing.</a:t>
            </a:r>
          </a:p>
        </p:txBody>
      </p:sp>
    </p:spTree>
    <p:extLst>
      <p:ext uri="{BB962C8B-B14F-4D97-AF65-F5344CB8AC3E}">
        <p14:creationId xmlns:p14="http://schemas.microsoft.com/office/powerpoint/2010/main" val="813361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809820" y="542978"/>
            <a:ext cx="8409936" cy="113251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are the key challenges of software testing?</a:t>
            </a:r>
          </a:p>
        </p:txBody>
      </p:sp>
      <p:sp>
        <p:nvSpPr>
          <p:cNvPr id="8" name="Rectangle 7">
            <a:extLst>
              <a:ext uri="{FF2B5EF4-FFF2-40B4-BE49-F238E27FC236}">
                <a16:creationId xmlns:a16="http://schemas.microsoft.com/office/drawing/2014/main" id="{9F2BA93C-8C61-4B1A-BB73-241E591D5A5A}"/>
              </a:ext>
            </a:extLst>
          </p:cNvPr>
          <p:cNvSpPr/>
          <p:nvPr/>
        </p:nvSpPr>
        <p:spPr>
          <a:xfrm>
            <a:off x="1809820" y="2069774"/>
            <a:ext cx="8275712" cy="4290968"/>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dirty="0">
                <a:solidFill>
                  <a:schemeClr val="tx1"/>
                </a:solidFill>
              </a:rPr>
              <a:t>Application should be stable enough to be tested</a:t>
            </a:r>
          </a:p>
          <a:p>
            <a:pPr marL="342900" indent="-342900">
              <a:buAutoNum type="arabicPeriod"/>
            </a:pPr>
            <a:r>
              <a:rPr lang="en-US" dirty="0">
                <a:solidFill>
                  <a:schemeClr val="tx1"/>
                </a:solidFill>
              </a:rPr>
              <a:t> Testing always under time constraint</a:t>
            </a:r>
          </a:p>
          <a:p>
            <a:pPr marL="342900" indent="-342900">
              <a:buAutoNum type="arabicPeriod"/>
            </a:pPr>
            <a:r>
              <a:rPr lang="en-US" dirty="0">
                <a:solidFill>
                  <a:schemeClr val="tx1"/>
                </a:solidFill>
              </a:rPr>
              <a:t>Understanding the requirements.</a:t>
            </a:r>
          </a:p>
          <a:p>
            <a:pPr marL="342900" indent="-342900">
              <a:buFontTx/>
              <a:buAutoNum type="arabicPeriod"/>
            </a:pPr>
            <a:r>
              <a:rPr lang="en-US" dirty="0">
                <a:solidFill>
                  <a:schemeClr val="tx1"/>
                </a:solidFill>
              </a:rPr>
              <a:t>Domain knowledge and business user perspective understanding</a:t>
            </a:r>
          </a:p>
          <a:p>
            <a:pPr marL="342900" indent="-342900">
              <a:buAutoNum type="arabicPeriod"/>
            </a:pPr>
            <a:r>
              <a:rPr lang="en-US" dirty="0">
                <a:solidFill>
                  <a:schemeClr val="tx1"/>
                </a:solidFill>
              </a:rPr>
              <a:t>Regression testing</a:t>
            </a:r>
          </a:p>
          <a:p>
            <a:pPr marL="342900" indent="-342900">
              <a:buAutoNum type="arabicPeriod"/>
            </a:pPr>
            <a:r>
              <a:rPr lang="en-US" dirty="0">
                <a:solidFill>
                  <a:schemeClr val="tx1"/>
                </a:solidFill>
              </a:rPr>
              <a:t>Changing requirements</a:t>
            </a:r>
          </a:p>
          <a:p>
            <a:pPr marL="342900" indent="-342900">
              <a:buAutoNum type="arabicPeriod"/>
            </a:pPr>
            <a:r>
              <a:rPr lang="en-US" dirty="0">
                <a:solidFill>
                  <a:schemeClr val="tx1"/>
                </a:solidFill>
              </a:rPr>
              <a:t>Lack of resources, tools and training </a:t>
            </a:r>
          </a:p>
          <a:p>
            <a:pPr marL="342900" indent="-342900">
              <a:buAutoNum type="arabicPeriod"/>
            </a:pPr>
            <a:endParaRPr lang="en-US" dirty="0">
              <a:solidFill>
                <a:schemeClr val="tx1"/>
              </a:solidFill>
            </a:endParaRPr>
          </a:p>
        </p:txBody>
      </p:sp>
    </p:spTree>
    <p:extLst>
      <p:ext uri="{BB962C8B-B14F-4D97-AF65-F5344CB8AC3E}">
        <p14:creationId xmlns:p14="http://schemas.microsoft.com/office/powerpoint/2010/main" val="997993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946980" y="910101"/>
            <a:ext cx="8409936" cy="113251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is Automated Testing?</a:t>
            </a:r>
          </a:p>
        </p:txBody>
      </p:sp>
      <p:sp>
        <p:nvSpPr>
          <p:cNvPr id="8" name="Rectangle 7">
            <a:extLst>
              <a:ext uri="{FF2B5EF4-FFF2-40B4-BE49-F238E27FC236}">
                <a16:creationId xmlns:a16="http://schemas.microsoft.com/office/drawing/2014/main" id="{9F2BA93C-8C61-4B1A-BB73-241E591D5A5A}"/>
              </a:ext>
            </a:extLst>
          </p:cNvPr>
          <p:cNvSpPr/>
          <p:nvPr/>
        </p:nvSpPr>
        <p:spPr>
          <a:xfrm>
            <a:off x="1946980" y="2629844"/>
            <a:ext cx="8275712" cy="3330429"/>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dirty="0">
                <a:solidFill>
                  <a:schemeClr val="tx1"/>
                </a:solidFill>
              </a:rPr>
              <a:t>The process of performing testing automatically which reduces the human intervention this is automation testing. The automation testing is carried out with the help of the some automation tool like UFT, Selenium, etc. In automation testing we use a tool that runs the test script to test the application; this test script can be generated manually or automatically. When testing is completed then tools automatically generate the test report and report.</a:t>
            </a:r>
          </a:p>
        </p:txBody>
      </p:sp>
    </p:spTree>
    <p:extLst>
      <p:ext uri="{BB962C8B-B14F-4D97-AF65-F5344CB8AC3E}">
        <p14:creationId xmlns:p14="http://schemas.microsoft.com/office/powerpoint/2010/main" val="14241268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812756" y="331470"/>
            <a:ext cx="8409936" cy="113251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What Is Entry and Exit Criteria In Software Testing?</a:t>
            </a:r>
            <a:endParaRPr lang="en-US" dirty="0">
              <a:solidFill>
                <a:schemeClr val="tx1"/>
              </a:solidFill>
            </a:endParaRPr>
          </a:p>
        </p:txBody>
      </p:sp>
      <p:sp>
        <p:nvSpPr>
          <p:cNvPr id="8" name="Rectangle 7">
            <a:extLst>
              <a:ext uri="{FF2B5EF4-FFF2-40B4-BE49-F238E27FC236}">
                <a16:creationId xmlns:a16="http://schemas.microsoft.com/office/drawing/2014/main" id="{9F2BA93C-8C61-4B1A-BB73-241E591D5A5A}"/>
              </a:ext>
            </a:extLst>
          </p:cNvPr>
          <p:cNvSpPr/>
          <p:nvPr/>
        </p:nvSpPr>
        <p:spPr>
          <a:xfrm>
            <a:off x="1946980" y="1772816"/>
            <a:ext cx="8275712" cy="475371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Entry criteria – It is a process that should run when a system begins. It includes the following artifacts.</a:t>
            </a:r>
          </a:p>
          <a:p>
            <a:r>
              <a:rPr lang="en-US" dirty="0">
                <a:solidFill>
                  <a:schemeClr val="tx1"/>
                </a:solidFill>
              </a:rPr>
              <a:t>FRS (Functional Requirement Specification)</a:t>
            </a:r>
          </a:p>
          <a:p>
            <a:r>
              <a:rPr lang="en-US" dirty="0">
                <a:solidFill>
                  <a:schemeClr val="tx1"/>
                </a:solidFill>
              </a:rPr>
              <a:t>Test-plan</a:t>
            </a:r>
          </a:p>
          <a:p>
            <a:r>
              <a:rPr lang="en-US" dirty="0">
                <a:solidFill>
                  <a:schemeClr val="tx1"/>
                </a:solidFill>
              </a:rPr>
              <a:t>Test-Case</a:t>
            </a:r>
          </a:p>
          <a:p>
            <a:r>
              <a:rPr lang="en-US" dirty="0">
                <a:solidFill>
                  <a:schemeClr val="tx1"/>
                </a:solidFill>
              </a:rPr>
              <a:t> </a:t>
            </a:r>
          </a:p>
          <a:p>
            <a:endParaRPr lang="en-US" dirty="0">
              <a:solidFill>
                <a:schemeClr val="tx1"/>
              </a:solidFill>
            </a:endParaRPr>
          </a:p>
          <a:p>
            <a:endParaRPr lang="en-US" dirty="0">
              <a:solidFill>
                <a:schemeClr val="tx1"/>
              </a:solidFill>
            </a:endParaRPr>
          </a:p>
          <a:p>
            <a:r>
              <a:rPr lang="en-US" dirty="0">
                <a:solidFill>
                  <a:schemeClr val="tx1"/>
                </a:solidFill>
              </a:rPr>
              <a:t>Exit Criteria – It signals when the testing should complete and when should the product be ready to release. It includes the following artifacts.</a:t>
            </a:r>
          </a:p>
          <a:p>
            <a:r>
              <a:rPr lang="en-US" dirty="0">
                <a:solidFill>
                  <a:schemeClr val="tx1"/>
                </a:solidFill>
              </a:rPr>
              <a:t>Test Summary Report</a:t>
            </a:r>
          </a:p>
          <a:p>
            <a:r>
              <a:rPr lang="en-US" dirty="0">
                <a:solidFill>
                  <a:schemeClr val="tx1"/>
                </a:solidFill>
              </a:rPr>
              <a:t>Defect Analysis report</a:t>
            </a:r>
          </a:p>
          <a:p>
            <a:pPr marL="342900" indent="-342900">
              <a:buAutoNum type="arabicPeriod"/>
            </a:pPr>
            <a:endParaRPr lang="en-US" dirty="0">
              <a:solidFill>
                <a:schemeClr val="tx1"/>
              </a:solidFill>
            </a:endParaRPr>
          </a:p>
        </p:txBody>
      </p:sp>
    </p:spTree>
    <p:extLst>
      <p:ext uri="{BB962C8B-B14F-4D97-AF65-F5344CB8AC3E}">
        <p14:creationId xmlns:p14="http://schemas.microsoft.com/office/powerpoint/2010/main" val="116802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812756" y="331470"/>
            <a:ext cx="8409936" cy="113251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What should be the approach when there is very little time given for testing, and you have to complete the testing within that short time frame?</a:t>
            </a:r>
            <a:endParaRPr lang="en-US" dirty="0">
              <a:solidFill>
                <a:schemeClr val="tx1"/>
              </a:solidFill>
            </a:endParaRPr>
          </a:p>
        </p:txBody>
      </p:sp>
      <p:sp>
        <p:nvSpPr>
          <p:cNvPr id="8" name="Rectangle 7">
            <a:extLst>
              <a:ext uri="{FF2B5EF4-FFF2-40B4-BE49-F238E27FC236}">
                <a16:creationId xmlns:a16="http://schemas.microsoft.com/office/drawing/2014/main" id="{9F2BA93C-8C61-4B1A-BB73-241E591D5A5A}"/>
              </a:ext>
            </a:extLst>
          </p:cNvPr>
          <p:cNvSpPr/>
          <p:nvPr/>
        </p:nvSpPr>
        <p:spPr>
          <a:xfrm>
            <a:off x="1946980" y="1772816"/>
            <a:ext cx="8275712" cy="475371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Check with the BA and developers to decide on the high priority test cases. Execute high priority test cases first.</a:t>
            </a:r>
          </a:p>
          <a:p>
            <a:r>
              <a:rPr lang="en-US" sz="2800" dirty="0">
                <a:solidFill>
                  <a:schemeClr val="tx1"/>
                </a:solidFill>
              </a:rPr>
              <a:t>	Ad hoc testing always yields good results in less time. The key here is to assign different areas of the application to different team members to perform ad hoc testing. </a:t>
            </a:r>
          </a:p>
          <a:p>
            <a:pPr marL="342900" indent="-342900">
              <a:buAutoNum type="arabicPeriod"/>
            </a:pPr>
            <a:endParaRPr lang="en-US" sz="2800" dirty="0">
              <a:solidFill>
                <a:schemeClr val="tx1"/>
              </a:solidFill>
            </a:endParaRPr>
          </a:p>
        </p:txBody>
      </p:sp>
    </p:spTree>
    <p:extLst>
      <p:ext uri="{BB962C8B-B14F-4D97-AF65-F5344CB8AC3E}">
        <p14:creationId xmlns:p14="http://schemas.microsoft.com/office/powerpoint/2010/main" val="3712358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812756" y="331470"/>
            <a:ext cx="8409936" cy="113251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What is positive and negative testing?</a:t>
            </a:r>
            <a:endParaRPr lang="en-US" sz="2800" dirty="0">
              <a:solidFill>
                <a:schemeClr val="tx1"/>
              </a:solidFill>
            </a:endParaRPr>
          </a:p>
        </p:txBody>
      </p:sp>
      <p:sp>
        <p:nvSpPr>
          <p:cNvPr id="8" name="Rectangle 7">
            <a:extLst>
              <a:ext uri="{FF2B5EF4-FFF2-40B4-BE49-F238E27FC236}">
                <a16:creationId xmlns:a16="http://schemas.microsoft.com/office/drawing/2014/main" id="{9F2BA93C-8C61-4B1A-BB73-241E591D5A5A}"/>
              </a:ext>
            </a:extLst>
          </p:cNvPr>
          <p:cNvSpPr/>
          <p:nvPr/>
        </p:nvSpPr>
        <p:spPr>
          <a:xfrm>
            <a:off x="1946980" y="1772816"/>
            <a:ext cx="8275712" cy="475371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Tx/>
              <a:buAutoNum type="arabicPeriod"/>
            </a:pPr>
            <a:r>
              <a:rPr lang="en-US" sz="2800" dirty="0">
                <a:solidFill>
                  <a:schemeClr val="tx1"/>
                </a:solidFill>
              </a:rPr>
              <a:t>Positive testing is the activity to test the intended and correct functioning of the system on being fed with valid and appropriate input data whereas negative testing evaluates the system’s behavior and response in the presence of invalid input data.</a:t>
            </a:r>
          </a:p>
          <a:p>
            <a:endParaRPr lang="en-US" sz="2800" dirty="0">
              <a:solidFill>
                <a:schemeClr val="tx1"/>
              </a:solidFill>
            </a:endParaRPr>
          </a:p>
        </p:txBody>
      </p:sp>
    </p:spTree>
    <p:extLst>
      <p:ext uri="{BB962C8B-B14F-4D97-AF65-F5344CB8AC3E}">
        <p14:creationId xmlns:p14="http://schemas.microsoft.com/office/powerpoint/2010/main" val="1849046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812756" y="331470"/>
            <a:ext cx="8409936" cy="1132513"/>
          </a:xfrm>
          <a:prstGeom prst="round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What are the different approaches to perform software testing?</a:t>
            </a:r>
            <a:endParaRPr lang="en-US" sz="2800" dirty="0">
              <a:solidFill>
                <a:schemeClr val="tx1"/>
              </a:solidFill>
            </a:endParaRPr>
          </a:p>
        </p:txBody>
      </p:sp>
      <p:sp>
        <p:nvSpPr>
          <p:cNvPr id="8" name="Rectangle 7">
            <a:extLst>
              <a:ext uri="{FF2B5EF4-FFF2-40B4-BE49-F238E27FC236}">
                <a16:creationId xmlns:a16="http://schemas.microsoft.com/office/drawing/2014/main" id="{9F2BA93C-8C61-4B1A-BB73-241E591D5A5A}"/>
              </a:ext>
            </a:extLst>
          </p:cNvPr>
          <p:cNvSpPr/>
          <p:nvPr/>
        </p:nvSpPr>
        <p:spPr>
          <a:xfrm>
            <a:off x="1946980" y="1772816"/>
            <a:ext cx="8275712" cy="4753714"/>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Generally, there are two approaches to perform software testing with. Manual testing and Automation. Manual testing involves the execution of test cases on the software manually by the tester whereas automation process involves the usage of automation framework and tools to automate the task of test scripts execution. </a:t>
            </a:r>
          </a:p>
          <a:p>
            <a:endParaRPr lang="en-US" sz="2800" dirty="0">
              <a:solidFill>
                <a:schemeClr val="tx1"/>
              </a:solidFill>
            </a:endParaRPr>
          </a:p>
        </p:txBody>
      </p:sp>
    </p:spTree>
    <p:extLst>
      <p:ext uri="{BB962C8B-B14F-4D97-AF65-F5344CB8AC3E}">
        <p14:creationId xmlns:p14="http://schemas.microsoft.com/office/powerpoint/2010/main" val="42823042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946980" y="1308788"/>
            <a:ext cx="8409936" cy="113251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When do you choose automated testing over manual testing? </a:t>
            </a:r>
          </a:p>
        </p:txBody>
      </p:sp>
      <p:sp>
        <p:nvSpPr>
          <p:cNvPr id="8" name="Rectangle 7">
            <a:extLst>
              <a:ext uri="{FF2B5EF4-FFF2-40B4-BE49-F238E27FC236}">
                <a16:creationId xmlns:a16="http://schemas.microsoft.com/office/drawing/2014/main" id="{9F2BA93C-8C61-4B1A-BB73-241E591D5A5A}"/>
              </a:ext>
            </a:extLst>
          </p:cNvPr>
          <p:cNvSpPr/>
          <p:nvPr/>
        </p:nvSpPr>
        <p:spPr>
          <a:xfrm>
            <a:off x="1946980" y="3364090"/>
            <a:ext cx="8275712" cy="2323750"/>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dirty="0">
                <a:solidFill>
                  <a:schemeClr val="tx1"/>
                </a:solidFill>
              </a:rPr>
              <a:t> If the test cases are high priority test cases.</a:t>
            </a:r>
          </a:p>
          <a:p>
            <a:pPr marL="342900" indent="-342900">
              <a:buAutoNum type="arabicPeriod"/>
            </a:pPr>
            <a:r>
              <a:rPr lang="en-US" dirty="0">
                <a:solidFill>
                  <a:schemeClr val="tx1"/>
                </a:solidFill>
              </a:rPr>
              <a:t>If the functionality is critical functionality.</a:t>
            </a:r>
          </a:p>
          <a:p>
            <a:pPr marL="342900" indent="-342900">
              <a:buAutoNum type="arabicPeriod"/>
            </a:pPr>
            <a:r>
              <a:rPr lang="en-US" dirty="0">
                <a:solidFill>
                  <a:schemeClr val="tx1"/>
                </a:solidFill>
              </a:rPr>
              <a:t>Smoke test cases.</a:t>
            </a:r>
          </a:p>
          <a:p>
            <a:pPr marL="342900" indent="-342900">
              <a:buAutoNum type="arabicPeriod"/>
            </a:pPr>
            <a:r>
              <a:rPr lang="en-US" dirty="0">
                <a:solidFill>
                  <a:schemeClr val="tx1"/>
                </a:solidFill>
              </a:rPr>
              <a:t>If the test cases are too long and too difficult to execute.</a:t>
            </a:r>
          </a:p>
          <a:p>
            <a:pPr marL="342900" indent="-342900">
              <a:buAutoNum type="arabicPeriod"/>
            </a:pPr>
            <a:r>
              <a:rPr lang="en-US" dirty="0">
                <a:solidFill>
                  <a:schemeClr val="tx1"/>
                </a:solidFill>
              </a:rPr>
              <a:t>The regression test cases based on the priority</a:t>
            </a:r>
          </a:p>
          <a:p>
            <a:pPr marL="342900" indent="-342900">
              <a:buAutoNum type="arabicPeriod"/>
            </a:pPr>
            <a:r>
              <a:rPr lang="en-US" dirty="0">
                <a:solidFill>
                  <a:schemeClr val="tx1"/>
                </a:solidFill>
              </a:rPr>
              <a:t>We should automate as much as possible. </a:t>
            </a:r>
          </a:p>
          <a:p>
            <a:pPr marL="342900" indent="-342900">
              <a:buAutoNum type="arabicPeriod"/>
            </a:pPr>
            <a:endParaRPr lang="en-US" dirty="0">
              <a:solidFill>
                <a:schemeClr val="tx1"/>
              </a:solidFill>
            </a:endParaRPr>
          </a:p>
          <a:p>
            <a:pPr marL="342900" indent="-342900">
              <a:buAutoNum type="arabicPeriod"/>
            </a:pPr>
            <a:endParaRPr lang="en-US" dirty="0">
              <a:solidFill>
                <a:schemeClr val="tx1"/>
              </a:solidFill>
            </a:endParaRPr>
          </a:p>
        </p:txBody>
      </p:sp>
    </p:spTree>
    <p:extLst>
      <p:ext uri="{BB962C8B-B14F-4D97-AF65-F5344CB8AC3E}">
        <p14:creationId xmlns:p14="http://schemas.microsoft.com/office/powerpoint/2010/main" val="12750833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ED678F-AE84-44A1-88DE-0EDF6EA7DB87}"/>
              </a:ext>
            </a:extLst>
          </p:cNvPr>
          <p:cNvSpPr/>
          <p:nvPr/>
        </p:nvSpPr>
        <p:spPr>
          <a:xfrm>
            <a:off x="1941250" y="692457"/>
            <a:ext cx="8309500" cy="93215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SPRINT RETROSPECTIVE</a:t>
            </a:r>
          </a:p>
          <a:p>
            <a:pPr algn="ctr"/>
            <a:endParaRPr lang="en-US" dirty="0">
              <a:solidFill>
                <a:schemeClr val="tx1"/>
              </a:solidFill>
            </a:endParaRPr>
          </a:p>
        </p:txBody>
      </p:sp>
      <p:sp>
        <p:nvSpPr>
          <p:cNvPr id="8" name="Rectangle 7">
            <a:extLst>
              <a:ext uri="{FF2B5EF4-FFF2-40B4-BE49-F238E27FC236}">
                <a16:creationId xmlns:a16="http://schemas.microsoft.com/office/drawing/2014/main" id="{88A6D3F6-68BA-487A-913F-9D52931D30DD}"/>
              </a:ext>
            </a:extLst>
          </p:cNvPr>
          <p:cNvSpPr/>
          <p:nvPr/>
        </p:nvSpPr>
        <p:spPr>
          <a:xfrm>
            <a:off x="1941250" y="2494624"/>
            <a:ext cx="8309500" cy="321371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Tx/>
              <a:buAutoNum type="arabicPeriod"/>
            </a:pPr>
            <a:r>
              <a:rPr lang="en-US" dirty="0">
                <a:solidFill>
                  <a:schemeClr val="tx1"/>
                </a:solidFill>
              </a:rPr>
              <a:t>The purpose of the team retrospective is  to identify the thing that team is  doing well that they should keep doing.</a:t>
            </a:r>
          </a:p>
          <a:p>
            <a:pPr marL="342900" indent="-342900" algn="just">
              <a:buFontTx/>
              <a:buAutoNum type="arabicPeriod"/>
            </a:pPr>
            <a:r>
              <a:rPr lang="en-US" dirty="0">
                <a:solidFill>
                  <a:schemeClr val="tx1"/>
                </a:solidFill>
              </a:rPr>
              <a:t>Things they should start doing in order to improve</a:t>
            </a:r>
          </a:p>
          <a:p>
            <a:pPr marL="342900" indent="-342900" algn="just">
              <a:buFontTx/>
              <a:buAutoNum type="arabicPeriod"/>
            </a:pPr>
            <a:r>
              <a:rPr lang="en-US" dirty="0">
                <a:solidFill>
                  <a:schemeClr val="tx1"/>
                </a:solidFill>
              </a:rPr>
              <a:t>Things that are keeping them from performing at their best that they should stop doing</a:t>
            </a:r>
          </a:p>
          <a:p>
            <a:pPr marL="342900" indent="-342900" algn="just">
              <a:buFontTx/>
              <a:buAutoNum type="arabicPeriod"/>
            </a:pPr>
            <a:r>
              <a:rPr lang="en-US" dirty="0">
                <a:solidFill>
                  <a:schemeClr val="tx1"/>
                </a:solidFill>
              </a:rPr>
              <a:t>The meeting is organized by the Scrum Master.</a:t>
            </a:r>
          </a:p>
          <a:p>
            <a:pPr marL="342900" indent="-342900" algn="just">
              <a:buFontTx/>
              <a:buAutoNum type="arabicPeriod"/>
            </a:pPr>
            <a:r>
              <a:rPr lang="en-US" dirty="0">
                <a:solidFill>
                  <a:schemeClr val="tx1"/>
                </a:solidFill>
              </a:rPr>
              <a:t>It takes around 1 hour.</a:t>
            </a:r>
          </a:p>
          <a:p>
            <a:pPr marL="342900" indent="-342900" algn="just">
              <a:buAutoNum type="arabicPeriod"/>
            </a:pPr>
            <a:endParaRPr lang="en-US" dirty="0">
              <a:solidFill>
                <a:schemeClr val="tx1"/>
              </a:solidFill>
            </a:endParaRPr>
          </a:p>
        </p:txBody>
      </p:sp>
    </p:spTree>
    <p:extLst>
      <p:ext uri="{BB962C8B-B14F-4D97-AF65-F5344CB8AC3E}">
        <p14:creationId xmlns:p14="http://schemas.microsoft.com/office/powerpoint/2010/main" val="967801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ircle(in)">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761603" y="665384"/>
            <a:ext cx="8409936" cy="113251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Why Maven?</a:t>
            </a:r>
          </a:p>
        </p:txBody>
      </p:sp>
      <p:sp>
        <p:nvSpPr>
          <p:cNvPr id="8" name="Rectangle 7">
            <a:extLst>
              <a:ext uri="{FF2B5EF4-FFF2-40B4-BE49-F238E27FC236}">
                <a16:creationId xmlns:a16="http://schemas.microsoft.com/office/drawing/2014/main" id="{9F2BA93C-8C61-4B1A-BB73-241E591D5A5A}"/>
              </a:ext>
            </a:extLst>
          </p:cNvPr>
          <p:cNvSpPr/>
          <p:nvPr/>
        </p:nvSpPr>
        <p:spPr>
          <a:xfrm>
            <a:off x="1828715" y="2560097"/>
            <a:ext cx="8275712" cy="3330429"/>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Arial" panose="020B0604020202020204" pitchFamily="34" charset="0"/>
              <a:buChar char="•"/>
            </a:pPr>
            <a:r>
              <a:rPr lang="en-US" dirty="0">
                <a:solidFill>
                  <a:schemeClr val="tx1"/>
                </a:solidFill>
              </a:rPr>
              <a:t>Central repository to get dependencies</a:t>
            </a:r>
          </a:p>
          <a:p>
            <a:pPr marL="285750" lvl="0" indent="-285750">
              <a:buFont typeface="Arial" panose="020B0604020202020204" pitchFamily="34" charset="0"/>
              <a:buChar char="•"/>
            </a:pPr>
            <a:endParaRPr lang="en-US" dirty="0">
              <a:solidFill>
                <a:schemeClr val="tx1"/>
              </a:solidFill>
            </a:endParaRPr>
          </a:p>
          <a:p>
            <a:pPr marL="285750" lvl="0" indent="-285750">
              <a:buFont typeface="Arial" panose="020B0604020202020204" pitchFamily="34" charset="0"/>
              <a:buChar char="•"/>
            </a:pPr>
            <a:r>
              <a:rPr lang="en-US" dirty="0">
                <a:solidFill>
                  <a:schemeClr val="tx1"/>
                </a:solidFill>
              </a:rPr>
              <a:t>Maintaining common structure across the organization</a:t>
            </a:r>
          </a:p>
          <a:p>
            <a:pPr marL="285750" lvl="0" indent="-285750">
              <a:buFont typeface="Arial" panose="020B0604020202020204" pitchFamily="34" charset="0"/>
              <a:buChar char="•"/>
            </a:pPr>
            <a:endParaRPr lang="en-US" dirty="0">
              <a:solidFill>
                <a:schemeClr val="tx1"/>
              </a:solidFill>
            </a:endParaRPr>
          </a:p>
          <a:p>
            <a:pPr marL="285750" lvl="0" indent="-285750">
              <a:buFont typeface="Arial" panose="020B0604020202020204" pitchFamily="34" charset="0"/>
              <a:buChar char="•"/>
            </a:pPr>
            <a:r>
              <a:rPr lang="en-US" dirty="0">
                <a:solidFill>
                  <a:schemeClr val="tx1"/>
                </a:solidFill>
              </a:rPr>
              <a:t>Flexibility in Integrating with CI tools</a:t>
            </a:r>
          </a:p>
          <a:p>
            <a:pPr marL="285750" lvl="0" indent="-285750">
              <a:buFont typeface="Arial" panose="020B0604020202020204" pitchFamily="34" charset="0"/>
              <a:buChar char="•"/>
            </a:pPr>
            <a:endParaRPr lang="en-US" dirty="0">
              <a:solidFill>
                <a:schemeClr val="tx1"/>
              </a:solidFill>
            </a:endParaRPr>
          </a:p>
          <a:p>
            <a:pPr marL="285750" lvl="0" indent="-285750">
              <a:buFont typeface="Arial" panose="020B0604020202020204" pitchFamily="34" charset="0"/>
              <a:buChar char="•"/>
            </a:pPr>
            <a:r>
              <a:rPr lang="en-US" dirty="0">
                <a:solidFill>
                  <a:schemeClr val="tx1"/>
                </a:solidFill>
              </a:rPr>
              <a:t>Plugins for Test framework execution.</a:t>
            </a:r>
          </a:p>
          <a:p>
            <a:pPr marL="342900" indent="-342900">
              <a:buAutoNum type="arabicPeriod"/>
            </a:pPr>
            <a:endParaRPr lang="en-US" dirty="0">
              <a:solidFill>
                <a:schemeClr val="tx1"/>
              </a:solidFill>
            </a:endParaRPr>
          </a:p>
        </p:txBody>
      </p:sp>
    </p:spTree>
    <p:extLst>
      <p:ext uri="{BB962C8B-B14F-4D97-AF65-F5344CB8AC3E}">
        <p14:creationId xmlns:p14="http://schemas.microsoft.com/office/powerpoint/2010/main" val="6989592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958144" y="887008"/>
            <a:ext cx="8409936" cy="113251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What is difference between Front End Testing and Back End testing? </a:t>
            </a:r>
          </a:p>
        </p:txBody>
      </p:sp>
      <p:sp>
        <p:nvSpPr>
          <p:cNvPr id="8" name="Rectangle 7">
            <a:extLst>
              <a:ext uri="{FF2B5EF4-FFF2-40B4-BE49-F238E27FC236}">
                <a16:creationId xmlns:a16="http://schemas.microsoft.com/office/drawing/2014/main" id="{9F2BA93C-8C61-4B1A-BB73-241E591D5A5A}"/>
              </a:ext>
            </a:extLst>
          </p:cNvPr>
          <p:cNvSpPr/>
          <p:nvPr/>
        </p:nvSpPr>
        <p:spPr>
          <a:xfrm>
            <a:off x="1958144" y="2606751"/>
            <a:ext cx="8275712" cy="3330429"/>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dirty="0">
                <a:solidFill>
                  <a:schemeClr val="tx1"/>
                </a:solidFill>
              </a:rPr>
              <a:t>Front End Testing is performed on the Graphical User Interface  (GUI).whereas Back End Testing involves databases testing.</a:t>
            </a:r>
          </a:p>
          <a:p>
            <a:pPr marL="342900" indent="-342900">
              <a:buAutoNum type="arabicPeriod"/>
            </a:pPr>
            <a:endParaRPr lang="en-US" dirty="0">
              <a:solidFill>
                <a:schemeClr val="tx1"/>
              </a:solidFill>
            </a:endParaRPr>
          </a:p>
          <a:p>
            <a:pPr marL="342900" indent="-342900">
              <a:buAutoNum type="arabicPeriod"/>
            </a:pPr>
            <a:r>
              <a:rPr lang="en-US" dirty="0">
                <a:solidFill>
                  <a:schemeClr val="tx1"/>
                </a:solidFill>
              </a:rPr>
              <a:t>Front end consist of web site look where user can interact whereas in case of back end it is the database which is required to store the data.</a:t>
            </a:r>
          </a:p>
          <a:p>
            <a:pPr marL="342900" indent="-342900">
              <a:buAutoNum type="arabicPeriod"/>
            </a:pPr>
            <a:endParaRPr lang="en-US" dirty="0">
              <a:solidFill>
                <a:schemeClr val="tx1"/>
              </a:solidFill>
            </a:endParaRPr>
          </a:p>
        </p:txBody>
      </p:sp>
    </p:spTree>
    <p:extLst>
      <p:ext uri="{BB962C8B-B14F-4D97-AF65-F5344CB8AC3E}">
        <p14:creationId xmlns:p14="http://schemas.microsoft.com/office/powerpoint/2010/main" val="586281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958144" y="887008"/>
            <a:ext cx="8409936" cy="113251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When do you choose automated testing over manual testing?</a:t>
            </a:r>
            <a:endParaRPr lang="en-US" sz="2500" dirty="0">
              <a:solidFill>
                <a:schemeClr val="tx1"/>
              </a:solidFill>
            </a:endParaRPr>
          </a:p>
        </p:txBody>
      </p:sp>
      <p:sp>
        <p:nvSpPr>
          <p:cNvPr id="8" name="Rectangle 7">
            <a:extLst>
              <a:ext uri="{FF2B5EF4-FFF2-40B4-BE49-F238E27FC236}">
                <a16:creationId xmlns:a16="http://schemas.microsoft.com/office/drawing/2014/main" id="{9F2BA93C-8C61-4B1A-BB73-241E591D5A5A}"/>
              </a:ext>
            </a:extLst>
          </p:cNvPr>
          <p:cNvSpPr/>
          <p:nvPr/>
        </p:nvSpPr>
        <p:spPr>
          <a:xfrm>
            <a:off x="1958144" y="2606751"/>
            <a:ext cx="8275712" cy="3330429"/>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rPr>
              <a:t>If the test cases are high priority test cases</a:t>
            </a:r>
          </a:p>
          <a:p>
            <a:r>
              <a:rPr lang="en-US" sz="2500" dirty="0">
                <a:solidFill>
                  <a:schemeClr val="tx1"/>
                </a:solidFill>
              </a:rPr>
              <a:t>if the functionality is critical functionality</a:t>
            </a:r>
          </a:p>
          <a:p>
            <a:r>
              <a:rPr lang="en-US" sz="2500" dirty="0">
                <a:solidFill>
                  <a:schemeClr val="tx1"/>
                </a:solidFill>
              </a:rPr>
              <a:t>if the test cases are part of smoke test</a:t>
            </a:r>
          </a:p>
          <a:p>
            <a:r>
              <a:rPr lang="en-US" sz="2500" dirty="0">
                <a:solidFill>
                  <a:schemeClr val="tx1"/>
                </a:solidFill>
              </a:rPr>
              <a:t>If the test case are too long and too difficult to execute on manually</a:t>
            </a:r>
          </a:p>
          <a:p>
            <a:r>
              <a:rPr lang="en-US" sz="2500" dirty="0">
                <a:solidFill>
                  <a:schemeClr val="tx1"/>
                </a:solidFill>
              </a:rPr>
              <a:t>The regression test cases based on the priority .</a:t>
            </a:r>
          </a:p>
          <a:p>
            <a:r>
              <a:rPr lang="en-US" sz="2500" dirty="0">
                <a:solidFill>
                  <a:schemeClr val="tx1"/>
                </a:solidFill>
              </a:rPr>
              <a:t>we should automated test cases as much as possible. </a:t>
            </a:r>
          </a:p>
        </p:txBody>
      </p:sp>
    </p:spTree>
    <p:extLst>
      <p:ext uri="{BB962C8B-B14F-4D97-AF65-F5344CB8AC3E}">
        <p14:creationId xmlns:p14="http://schemas.microsoft.com/office/powerpoint/2010/main" val="3420939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18253" y="887008"/>
            <a:ext cx="9549045" cy="2024143"/>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rPr>
              <a:t>If an application is in production, and one module of code is modified, is it necessary to retest just that module or should all of the other modules be tested as well?</a:t>
            </a:r>
            <a:endParaRPr lang="en-US" sz="2200" dirty="0">
              <a:solidFill>
                <a:schemeClr val="tx1"/>
              </a:solidFill>
            </a:endParaRPr>
          </a:p>
        </p:txBody>
      </p:sp>
      <p:sp>
        <p:nvSpPr>
          <p:cNvPr id="8" name="Rectangle 7">
            <a:extLst>
              <a:ext uri="{FF2B5EF4-FFF2-40B4-BE49-F238E27FC236}">
                <a16:creationId xmlns:a16="http://schemas.microsoft.com/office/drawing/2014/main" id="{9F2BA93C-8C61-4B1A-BB73-241E591D5A5A}"/>
              </a:ext>
            </a:extLst>
          </p:cNvPr>
          <p:cNvSpPr/>
          <p:nvPr/>
        </p:nvSpPr>
        <p:spPr>
          <a:xfrm>
            <a:off x="1426870" y="3428999"/>
            <a:ext cx="9396640" cy="2645229"/>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dirty="0">
                <a:solidFill>
                  <a:schemeClr val="tx1"/>
                </a:solidFill>
              </a:rPr>
              <a:t>It is a good idea to perform regression testing and to check all of the other modules as well. </a:t>
            </a:r>
          </a:p>
        </p:txBody>
      </p:sp>
    </p:spTree>
    <p:extLst>
      <p:ext uri="{BB962C8B-B14F-4D97-AF65-F5344CB8AC3E}">
        <p14:creationId xmlns:p14="http://schemas.microsoft.com/office/powerpoint/2010/main" val="3419257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26870" y="345234"/>
            <a:ext cx="9549045" cy="727786"/>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How to run a group of test cases using TestNG?</a:t>
            </a:r>
            <a:endParaRPr lang="en-US" sz="2500" dirty="0">
              <a:solidFill>
                <a:schemeClr val="tx1"/>
              </a:solidFill>
            </a:endParaRPr>
          </a:p>
          <a:p>
            <a:pPr algn="ctr"/>
            <a:endParaRPr lang="en-US" sz="2500" dirty="0">
              <a:solidFill>
                <a:schemeClr val="tx1"/>
              </a:solidFill>
            </a:endParaRPr>
          </a:p>
        </p:txBody>
      </p:sp>
      <p:pic>
        <p:nvPicPr>
          <p:cNvPr id="4" name="Picture 3">
            <a:extLst>
              <a:ext uri="{FF2B5EF4-FFF2-40B4-BE49-F238E27FC236}">
                <a16:creationId xmlns:a16="http://schemas.microsoft.com/office/drawing/2014/main" id="{AB898D0D-E40F-4198-BDDF-ED9ED1E651CB}"/>
              </a:ext>
            </a:extLst>
          </p:cNvPr>
          <p:cNvPicPr/>
          <p:nvPr/>
        </p:nvPicPr>
        <p:blipFill>
          <a:blip r:embed="rId2"/>
          <a:stretch>
            <a:fillRect/>
          </a:stretch>
        </p:blipFill>
        <p:spPr>
          <a:xfrm>
            <a:off x="1059861" y="1726163"/>
            <a:ext cx="10267502" cy="4208106"/>
          </a:xfrm>
          <a:prstGeom prst="rect">
            <a:avLst/>
          </a:prstGeom>
        </p:spPr>
      </p:pic>
    </p:spTree>
    <p:extLst>
      <p:ext uri="{BB962C8B-B14F-4D97-AF65-F5344CB8AC3E}">
        <p14:creationId xmlns:p14="http://schemas.microsoft.com/office/powerpoint/2010/main" val="2550075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26870" y="345234"/>
            <a:ext cx="9549045" cy="727786"/>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How to set test case priority in TestNG?</a:t>
            </a:r>
            <a:endParaRPr lang="en-US" sz="2500" dirty="0">
              <a:solidFill>
                <a:schemeClr val="tx1"/>
              </a:solidFill>
            </a:endParaRPr>
          </a:p>
        </p:txBody>
      </p:sp>
      <p:pic>
        <p:nvPicPr>
          <p:cNvPr id="5" name="Picture 4">
            <a:extLst>
              <a:ext uri="{FF2B5EF4-FFF2-40B4-BE49-F238E27FC236}">
                <a16:creationId xmlns:a16="http://schemas.microsoft.com/office/drawing/2014/main" id="{F9CD8558-7139-4AAC-8DD3-4DC7D7F192A9}"/>
              </a:ext>
            </a:extLst>
          </p:cNvPr>
          <p:cNvPicPr/>
          <p:nvPr/>
        </p:nvPicPr>
        <p:blipFill>
          <a:blip r:embed="rId2"/>
          <a:stretch>
            <a:fillRect/>
          </a:stretch>
        </p:blipFill>
        <p:spPr>
          <a:xfrm>
            <a:off x="1066800" y="1476375"/>
            <a:ext cx="10115550" cy="4667250"/>
          </a:xfrm>
          <a:prstGeom prst="rect">
            <a:avLst/>
          </a:prstGeom>
        </p:spPr>
      </p:pic>
    </p:spTree>
    <p:extLst>
      <p:ext uri="{BB962C8B-B14F-4D97-AF65-F5344CB8AC3E}">
        <p14:creationId xmlns:p14="http://schemas.microsoft.com/office/powerpoint/2010/main" val="6799477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26870" y="345234"/>
            <a:ext cx="9549045" cy="727786"/>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rPr>
              <a:t>How to create and run TestNG.xml? </a:t>
            </a:r>
            <a:endParaRPr lang="en-US" sz="2800" dirty="0">
              <a:solidFill>
                <a:schemeClr val="tx1"/>
              </a:solidFill>
            </a:endParaRPr>
          </a:p>
        </p:txBody>
      </p:sp>
      <p:sp>
        <p:nvSpPr>
          <p:cNvPr id="8" name="Rectangle 7">
            <a:extLst>
              <a:ext uri="{FF2B5EF4-FFF2-40B4-BE49-F238E27FC236}">
                <a16:creationId xmlns:a16="http://schemas.microsoft.com/office/drawing/2014/main" id="{9F2BA93C-8C61-4B1A-BB73-241E591D5A5A}"/>
              </a:ext>
            </a:extLst>
          </p:cNvPr>
          <p:cNvSpPr/>
          <p:nvPr/>
        </p:nvSpPr>
        <p:spPr>
          <a:xfrm>
            <a:off x="1426870" y="2369976"/>
            <a:ext cx="9396640" cy="3704252"/>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In TestNG framework, we need to create T</a:t>
            </a:r>
            <a:r>
              <a:rPr lang="en-US" sz="2800" b="1" dirty="0">
                <a:solidFill>
                  <a:schemeClr val="tx1"/>
                </a:solidFill>
              </a:rPr>
              <a:t>estNG XML</a:t>
            </a:r>
            <a:r>
              <a:rPr lang="en-US" sz="2800" dirty="0">
                <a:solidFill>
                  <a:schemeClr val="tx1"/>
                </a:solidFill>
              </a:rPr>
              <a:t> file to create and handle multiple test classes. We do configure our test run,  include or exclude any test, method, class or package and set priority </a:t>
            </a:r>
            <a:r>
              <a:rPr lang="en-US" sz="2800" dirty="0" err="1">
                <a:solidFill>
                  <a:schemeClr val="tx1"/>
                </a:solidFill>
              </a:rPr>
              <a:t>etc</a:t>
            </a:r>
            <a:r>
              <a:rPr lang="en-US" sz="2800" dirty="0">
                <a:solidFill>
                  <a:schemeClr val="tx1"/>
                </a:solidFill>
              </a:rPr>
              <a:t> in the XML file.</a:t>
            </a:r>
          </a:p>
          <a:p>
            <a:endParaRPr lang="en-US" sz="2800" dirty="0">
              <a:solidFill>
                <a:schemeClr val="tx1"/>
              </a:solidFill>
            </a:endParaRPr>
          </a:p>
        </p:txBody>
      </p:sp>
    </p:spTree>
    <p:extLst>
      <p:ext uri="{BB962C8B-B14F-4D97-AF65-F5344CB8AC3E}">
        <p14:creationId xmlns:p14="http://schemas.microsoft.com/office/powerpoint/2010/main" val="13168665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26870" y="345234"/>
            <a:ext cx="9549045" cy="727786"/>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What is TestNG Assert and list out some common Assertions supported by TestNG?</a:t>
            </a:r>
            <a:endParaRPr lang="en-US" dirty="0">
              <a:solidFill>
                <a:schemeClr val="tx1"/>
              </a:solidFill>
            </a:endParaRPr>
          </a:p>
        </p:txBody>
      </p:sp>
      <p:sp>
        <p:nvSpPr>
          <p:cNvPr id="8" name="Rectangle 7">
            <a:extLst>
              <a:ext uri="{FF2B5EF4-FFF2-40B4-BE49-F238E27FC236}">
                <a16:creationId xmlns:a16="http://schemas.microsoft.com/office/drawing/2014/main" id="{9F2BA93C-8C61-4B1A-BB73-241E591D5A5A}"/>
              </a:ext>
            </a:extLst>
          </p:cNvPr>
          <p:cNvSpPr/>
          <p:nvPr/>
        </p:nvSpPr>
        <p:spPr>
          <a:xfrm>
            <a:off x="1426870" y="1231641"/>
            <a:ext cx="9396640" cy="5346441"/>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rPr>
              <a:t>TestNG Asserts help us to verify the condition of the test in the middle of the test run. Based on the TestNG Assertions, we will consider a successful test only if it is completed the test run without throwing any exception.</a:t>
            </a:r>
          </a:p>
          <a:p>
            <a:r>
              <a:rPr lang="en-US" sz="2500" dirty="0">
                <a:solidFill>
                  <a:schemeClr val="tx1"/>
                </a:solidFill>
              </a:rPr>
              <a:t>Some of the common assertions supported by TestNG are</a:t>
            </a:r>
          </a:p>
          <a:p>
            <a:endParaRPr lang="en-US" sz="2500" dirty="0">
              <a:solidFill>
                <a:schemeClr val="tx1"/>
              </a:solidFill>
            </a:endParaRPr>
          </a:p>
          <a:p>
            <a:pPr lvl="0"/>
            <a:r>
              <a:rPr lang="en-US" sz="2500" dirty="0" err="1">
                <a:solidFill>
                  <a:schemeClr val="tx1"/>
                </a:solidFill>
              </a:rPr>
              <a:t>assertEqual</a:t>
            </a:r>
            <a:r>
              <a:rPr lang="en-US" sz="2500" dirty="0">
                <a:solidFill>
                  <a:schemeClr val="tx1"/>
                </a:solidFill>
              </a:rPr>
              <a:t>(String </a:t>
            </a:r>
            <a:r>
              <a:rPr lang="en-US" sz="2500" dirty="0" err="1">
                <a:solidFill>
                  <a:schemeClr val="tx1"/>
                </a:solidFill>
              </a:rPr>
              <a:t>actual,String</a:t>
            </a:r>
            <a:r>
              <a:rPr lang="en-US" sz="2500" dirty="0">
                <a:solidFill>
                  <a:schemeClr val="tx1"/>
                </a:solidFill>
              </a:rPr>
              <a:t> expected)</a:t>
            </a:r>
          </a:p>
          <a:p>
            <a:pPr lvl="0"/>
            <a:r>
              <a:rPr lang="en-US" sz="2500" dirty="0" err="1">
                <a:solidFill>
                  <a:schemeClr val="tx1"/>
                </a:solidFill>
              </a:rPr>
              <a:t>assertEqual</a:t>
            </a:r>
            <a:r>
              <a:rPr lang="en-US" sz="2500" dirty="0">
                <a:solidFill>
                  <a:schemeClr val="tx1"/>
                </a:solidFill>
              </a:rPr>
              <a:t>(String </a:t>
            </a:r>
            <a:r>
              <a:rPr lang="en-US" sz="2500" dirty="0" err="1">
                <a:solidFill>
                  <a:schemeClr val="tx1"/>
                </a:solidFill>
              </a:rPr>
              <a:t>actual,String</a:t>
            </a:r>
            <a:r>
              <a:rPr lang="en-US" sz="2500" dirty="0">
                <a:solidFill>
                  <a:schemeClr val="tx1"/>
                </a:solidFill>
              </a:rPr>
              <a:t> expected, String message)</a:t>
            </a:r>
          </a:p>
          <a:p>
            <a:pPr lvl="0"/>
            <a:r>
              <a:rPr lang="en-US" sz="2500" dirty="0" err="1">
                <a:solidFill>
                  <a:schemeClr val="tx1"/>
                </a:solidFill>
              </a:rPr>
              <a:t>assertEquals</a:t>
            </a:r>
            <a:r>
              <a:rPr lang="en-US" sz="2500" dirty="0">
                <a:solidFill>
                  <a:schemeClr val="tx1"/>
                </a:solidFill>
              </a:rPr>
              <a:t>(</a:t>
            </a:r>
            <a:r>
              <a:rPr lang="en-US" sz="2500" dirty="0" err="1">
                <a:solidFill>
                  <a:schemeClr val="tx1"/>
                </a:solidFill>
              </a:rPr>
              <a:t>boolean</a:t>
            </a:r>
            <a:r>
              <a:rPr lang="en-US" sz="2500" dirty="0">
                <a:solidFill>
                  <a:schemeClr val="tx1"/>
                </a:solidFill>
              </a:rPr>
              <a:t> </a:t>
            </a:r>
            <a:r>
              <a:rPr lang="en-US" sz="2500" dirty="0" err="1">
                <a:solidFill>
                  <a:schemeClr val="tx1"/>
                </a:solidFill>
              </a:rPr>
              <a:t>actual,boolean</a:t>
            </a:r>
            <a:r>
              <a:rPr lang="en-US" sz="2500" dirty="0">
                <a:solidFill>
                  <a:schemeClr val="tx1"/>
                </a:solidFill>
              </a:rPr>
              <a:t> expected)</a:t>
            </a:r>
          </a:p>
          <a:p>
            <a:pPr lvl="0"/>
            <a:r>
              <a:rPr lang="en-US" sz="2500" dirty="0" err="1">
                <a:solidFill>
                  <a:schemeClr val="tx1"/>
                </a:solidFill>
              </a:rPr>
              <a:t>assertTrue</a:t>
            </a:r>
            <a:r>
              <a:rPr lang="en-US" sz="2500" dirty="0">
                <a:solidFill>
                  <a:schemeClr val="tx1"/>
                </a:solidFill>
              </a:rPr>
              <a:t>(condition)</a:t>
            </a:r>
          </a:p>
          <a:p>
            <a:pPr lvl="0"/>
            <a:r>
              <a:rPr lang="en-US" sz="2500" dirty="0" err="1">
                <a:solidFill>
                  <a:schemeClr val="tx1"/>
                </a:solidFill>
              </a:rPr>
              <a:t>assertTrue</a:t>
            </a:r>
            <a:r>
              <a:rPr lang="en-US" sz="2500" dirty="0">
                <a:solidFill>
                  <a:schemeClr val="tx1"/>
                </a:solidFill>
              </a:rPr>
              <a:t>(condition, message)</a:t>
            </a:r>
          </a:p>
          <a:p>
            <a:pPr lvl="0"/>
            <a:r>
              <a:rPr lang="en-US" sz="2500" dirty="0" err="1">
                <a:solidFill>
                  <a:schemeClr val="tx1"/>
                </a:solidFill>
              </a:rPr>
              <a:t>assertFalse</a:t>
            </a:r>
            <a:r>
              <a:rPr lang="en-US" sz="2500" dirty="0">
                <a:solidFill>
                  <a:schemeClr val="tx1"/>
                </a:solidFill>
              </a:rPr>
              <a:t>(condition)</a:t>
            </a:r>
          </a:p>
          <a:p>
            <a:pPr lvl="0"/>
            <a:r>
              <a:rPr lang="en-US" sz="2500" dirty="0" err="1">
                <a:solidFill>
                  <a:schemeClr val="tx1"/>
                </a:solidFill>
              </a:rPr>
              <a:t>assertFalse</a:t>
            </a:r>
            <a:r>
              <a:rPr lang="en-US" sz="2500" dirty="0">
                <a:solidFill>
                  <a:schemeClr val="tx1"/>
                </a:solidFill>
              </a:rPr>
              <a:t>(condition, message)</a:t>
            </a:r>
          </a:p>
        </p:txBody>
      </p:sp>
    </p:spTree>
    <p:extLst>
      <p:ext uri="{BB962C8B-B14F-4D97-AF65-F5344CB8AC3E}">
        <p14:creationId xmlns:p14="http://schemas.microsoft.com/office/powerpoint/2010/main" val="11006346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26870" y="345234"/>
            <a:ext cx="9549045" cy="727786"/>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What are the annotations available in TestNG?</a:t>
            </a:r>
            <a:endParaRPr lang="en-US" sz="2500" dirty="0">
              <a:solidFill>
                <a:schemeClr val="tx1"/>
              </a:solidFill>
            </a:endParaRPr>
          </a:p>
        </p:txBody>
      </p:sp>
      <p:sp>
        <p:nvSpPr>
          <p:cNvPr id="2" name="Rectangle 1">
            <a:extLst>
              <a:ext uri="{FF2B5EF4-FFF2-40B4-BE49-F238E27FC236}">
                <a16:creationId xmlns:a16="http://schemas.microsoft.com/office/drawing/2014/main" id="{ED024776-9836-4FAA-9B9C-B775C6B7BA60}"/>
              </a:ext>
            </a:extLst>
          </p:cNvPr>
          <p:cNvSpPr/>
          <p:nvPr/>
        </p:nvSpPr>
        <p:spPr>
          <a:xfrm>
            <a:off x="886408" y="1670180"/>
            <a:ext cx="2118049" cy="72778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Before Suite</a:t>
            </a:r>
          </a:p>
        </p:txBody>
      </p:sp>
      <p:sp>
        <p:nvSpPr>
          <p:cNvPr id="5" name="Rectangle 4">
            <a:extLst>
              <a:ext uri="{FF2B5EF4-FFF2-40B4-BE49-F238E27FC236}">
                <a16:creationId xmlns:a16="http://schemas.microsoft.com/office/drawing/2014/main" id="{6BF69914-2507-48A5-83ED-AE4DDA492CDC}"/>
              </a:ext>
            </a:extLst>
          </p:cNvPr>
          <p:cNvSpPr/>
          <p:nvPr/>
        </p:nvSpPr>
        <p:spPr>
          <a:xfrm>
            <a:off x="1132114" y="2701214"/>
            <a:ext cx="2118049" cy="72778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Before Test</a:t>
            </a:r>
          </a:p>
        </p:txBody>
      </p:sp>
      <p:sp>
        <p:nvSpPr>
          <p:cNvPr id="6" name="Rectangle 5">
            <a:extLst>
              <a:ext uri="{FF2B5EF4-FFF2-40B4-BE49-F238E27FC236}">
                <a16:creationId xmlns:a16="http://schemas.microsoft.com/office/drawing/2014/main" id="{8AF064B8-9EA4-4A04-BEB4-1519C1A4E11B}"/>
              </a:ext>
            </a:extLst>
          </p:cNvPr>
          <p:cNvSpPr/>
          <p:nvPr/>
        </p:nvSpPr>
        <p:spPr>
          <a:xfrm>
            <a:off x="1785257" y="3697256"/>
            <a:ext cx="2118049" cy="72778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Before </a:t>
            </a:r>
            <a:r>
              <a:rPr lang="en-US" sz="2500" dirty="0" err="1">
                <a:solidFill>
                  <a:schemeClr val="tx1"/>
                </a:solidFill>
              </a:rPr>
              <a:t>Clase</a:t>
            </a:r>
            <a:endParaRPr lang="en-US" sz="2500" dirty="0">
              <a:solidFill>
                <a:schemeClr val="tx1"/>
              </a:solidFill>
            </a:endParaRPr>
          </a:p>
        </p:txBody>
      </p:sp>
      <p:sp>
        <p:nvSpPr>
          <p:cNvPr id="9" name="Rectangle 8">
            <a:extLst>
              <a:ext uri="{FF2B5EF4-FFF2-40B4-BE49-F238E27FC236}">
                <a16:creationId xmlns:a16="http://schemas.microsoft.com/office/drawing/2014/main" id="{EB9EAF18-EDAD-46DF-A5A4-C6EF6662D0C6}"/>
              </a:ext>
            </a:extLst>
          </p:cNvPr>
          <p:cNvSpPr/>
          <p:nvPr/>
        </p:nvSpPr>
        <p:spPr>
          <a:xfrm>
            <a:off x="2799184" y="4693298"/>
            <a:ext cx="2118049" cy="72778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Before Method</a:t>
            </a:r>
          </a:p>
        </p:txBody>
      </p:sp>
      <p:sp>
        <p:nvSpPr>
          <p:cNvPr id="10" name="Rectangle 9">
            <a:extLst>
              <a:ext uri="{FF2B5EF4-FFF2-40B4-BE49-F238E27FC236}">
                <a16:creationId xmlns:a16="http://schemas.microsoft.com/office/drawing/2014/main" id="{58BCCE1B-D3E6-4A48-91C3-EED0EB7F0343}"/>
              </a:ext>
            </a:extLst>
          </p:cNvPr>
          <p:cNvSpPr/>
          <p:nvPr/>
        </p:nvSpPr>
        <p:spPr>
          <a:xfrm>
            <a:off x="9916890" y="1523224"/>
            <a:ext cx="2118049" cy="72778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After Suite</a:t>
            </a:r>
          </a:p>
        </p:txBody>
      </p:sp>
      <p:sp>
        <p:nvSpPr>
          <p:cNvPr id="11" name="Rectangle 10">
            <a:extLst>
              <a:ext uri="{FF2B5EF4-FFF2-40B4-BE49-F238E27FC236}">
                <a16:creationId xmlns:a16="http://schemas.microsoft.com/office/drawing/2014/main" id="{45FB501F-8E8C-4FAA-9DDA-1CA8BA9C2F1F}"/>
              </a:ext>
            </a:extLst>
          </p:cNvPr>
          <p:cNvSpPr/>
          <p:nvPr/>
        </p:nvSpPr>
        <p:spPr>
          <a:xfrm>
            <a:off x="9598090" y="2611018"/>
            <a:ext cx="2118049" cy="72778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After Test</a:t>
            </a:r>
          </a:p>
        </p:txBody>
      </p:sp>
      <p:sp>
        <p:nvSpPr>
          <p:cNvPr id="12" name="Rectangle 11">
            <a:extLst>
              <a:ext uri="{FF2B5EF4-FFF2-40B4-BE49-F238E27FC236}">
                <a16:creationId xmlns:a16="http://schemas.microsoft.com/office/drawing/2014/main" id="{B78BCA23-9C6E-40E7-A046-994FEC06BA9E}"/>
              </a:ext>
            </a:extLst>
          </p:cNvPr>
          <p:cNvSpPr/>
          <p:nvPr/>
        </p:nvSpPr>
        <p:spPr>
          <a:xfrm>
            <a:off x="8322907" y="3697256"/>
            <a:ext cx="2118049" cy="72778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After </a:t>
            </a:r>
            <a:r>
              <a:rPr lang="en-US" sz="2500" dirty="0" err="1">
                <a:solidFill>
                  <a:schemeClr val="tx1"/>
                </a:solidFill>
              </a:rPr>
              <a:t>Clase</a:t>
            </a:r>
            <a:endParaRPr lang="en-US" sz="2500" dirty="0">
              <a:solidFill>
                <a:schemeClr val="tx1"/>
              </a:solidFill>
            </a:endParaRPr>
          </a:p>
        </p:txBody>
      </p:sp>
      <p:sp>
        <p:nvSpPr>
          <p:cNvPr id="13" name="Rectangle 12">
            <a:extLst>
              <a:ext uri="{FF2B5EF4-FFF2-40B4-BE49-F238E27FC236}">
                <a16:creationId xmlns:a16="http://schemas.microsoft.com/office/drawing/2014/main" id="{F5535C4A-D752-4BCB-A3EB-82D9FB7B25CC}"/>
              </a:ext>
            </a:extLst>
          </p:cNvPr>
          <p:cNvSpPr/>
          <p:nvPr/>
        </p:nvSpPr>
        <p:spPr>
          <a:xfrm>
            <a:off x="7197013" y="4621763"/>
            <a:ext cx="2118049" cy="72778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After Method</a:t>
            </a:r>
          </a:p>
        </p:txBody>
      </p:sp>
      <p:sp>
        <p:nvSpPr>
          <p:cNvPr id="3" name="Rectangle 2">
            <a:extLst>
              <a:ext uri="{FF2B5EF4-FFF2-40B4-BE49-F238E27FC236}">
                <a16:creationId xmlns:a16="http://schemas.microsoft.com/office/drawing/2014/main" id="{F1710228-35AB-46D9-B0E1-D14DB5061697}"/>
              </a:ext>
            </a:extLst>
          </p:cNvPr>
          <p:cNvSpPr/>
          <p:nvPr/>
        </p:nvSpPr>
        <p:spPr>
          <a:xfrm>
            <a:off x="5365102" y="5710335"/>
            <a:ext cx="1576874" cy="72778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rPr>
              <a:t>Test</a:t>
            </a:r>
          </a:p>
        </p:txBody>
      </p:sp>
    </p:spTree>
    <p:extLst>
      <p:ext uri="{BB962C8B-B14F-4D97-AF65-F5344CB8AC3E}">
        <p14:creationId xmlns:p14="http://schemas.microsoft.com/office/powerpoint/2010/main" val="34307226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barn(inVertical)">
                                      <p:cBhvr>
                                        <p:cTn id="21" dur="500"/>
                                        <p:tgtEl>
                                          <p:spTgt spid="9"/>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barn(inVertical)">
                                      <p:cBhvr>
                                        <p:cTn id="24" dur="500"/>
                                        <p:tgtEl>
                                          <p:spTgt spid="3"/>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arn(inVertical)">
                                      <p:cBhvr>
                                        <p:cTn id="33" dur="500"/>
                                        <p:tgtEl>
                                          <p:spTgt spid="11"/>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inVertical)">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5" grpId="0" animBg="1"/>
      <p:bldP spid="6" grpId="0" animBg="1"/>
      <p:bldP spid="9" grpId="0" animBg="1"/>
      <p:bldP spid="10" grpId="0" animBg="1"/>
      <p:bldP spid="11" grpId="0" animBg="1"/>
      <p:bldP spid="12" grpId="0" animBg="1"/>
      <p:bldP spid="13" grpId="0" animBg="1"/>
      <p:bldP spid="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45531" y="755780"/>
            <a:ext cx="9549045" cy="727786"/>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How to delete Browser Cookies with Selenium Web Driver?</a:t>
            </a:r>
            <a:endParaRPr lang="en-US" dirty="0">
              <a:solidFill>
                <a:schemeClr val="tx1"/>
              </a:solidFill>
            </a:endParaRPr>
          </a:p>
        </p:txBody>
      </p:sp>
      <p:pic>
        <p:nvPicPr>
          <p:cNvPr id="4" name="Picture 3">
            <a:extLst>
              <a:ext uri="{FF2B5EF4-FFF2-40B4-BE49-F238E27FC236}">
                <a16:creationId xmlns:a16="http://schemas.microsoft.com/office/drawing/2014/main" id="{E90A902E-DD48-4387-9C3C-4FD9F3B7272F}"/>
              </a:ext>
            </a:extLst>
          </p:cNvPr>
          <p:cNvPicPr/>
          <p:nvPr/>
        </p:nvPicPr>
        <p:blipFill>
          <a:blip r:embed="rId2"/>
          <a:stretch>
            <a:fillRect/>
          </a:stretch>
        </p:blipFill>
        <p:spPr>
          <a:xfrm>
            <a:off x="1184987" y="2267339"/>
            <a:ext cx="10263673" cy="3023118"/>
          </a:xfrm>
          <a:prstGeom prst="rect">
            <a:avLst/>
          </a:prstGeom>
        </p:spPr>
      </p:pic>
    </p:spTree>
    <p:extLst>
      <p:ext uri="{BB962C8B-B14F-4D97-AF65-F5344CB8AC3E}">
        <p14:creationId xmlns:p14="http://schemas.microsoft.com/office/powerpoint/2010/main" val="18491888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ED678F-AE84-44A1-88DE-0EDF6EA7DB87}"/>
              </a:ext>
            </a:extLst>
          </p:cNvPr>
          <p:cNvSpPr/>
          <p:nvPr/>
        </p:nvSpPr>
        <p:spPr>
          <a:xfrm>
            <a:off x="1941250" y="683580"/>
            <a:ext cx="8309500" cy="93215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SPRINT GROOMING</a:t>
            </a:r>
          </a:p>
          <a:p>
            <a:pPr algn="ctr"/>
            <a:endParaRPr lang="en-US" dirty="0">
              <a:solidFill>
                <a:schemeClr val="tx1"/>
              </a:solidFill>
            </a:endParaRPr>
          </a:p>
        </p:txBody>
      </p:sp>
      <p:sp>
        <p:nvSpPr>
          <p:cNvPr id="8" name="Rectangle 7">
            <a:extLst>
              <a:ext uri="{FF2B5EF4-FFF2-40B4-BE49-F238E27FC236}">
                <a16:creationId xmlns:a16="http://schemas.microsoft.com/office/drawing/2014/main" id="{88A6D3F6-68BA-487A-913F-9D52931D30DD}"/>
              </a:ext>
            </a:extLst>
          </p:cNvPr>
          <p:cNvSpPr/>
          <p:nvPr/>
        </p:nvSpPr>
        <p:spPr>
          <a:xfrm>
            <a:off x="1941250" y="2059620"/>
            <a:ext cx="8309500" cy="364872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Tx/>
              <a:buAutoNum type="arabicPeriod"/>
            </a:pPr>
            <a:endParaRPr lang="en-US" dirty="0">
              <a:solidFill>
                <a:schemeClr val="tx1"/>
              </a:solidFill>
            </a:endParaRPr>
          </a:p>
          <a:p>
            <a:pPr marL="342900" indent="-342900" algn="just">
              <a:buFontTx/>
              <a:buAutoNum type="arabicPeriod"/>
            </a:pPr>
            <a:endParaRPr lang="en-US" dirty="0">
              <a:solidFill>
                <a:schemeClr val="tx1"/>
              </a:solidFill>
            </a:endParaRPr>
          </a:p>
          <a:p>
            <a:pPr marL="342900" indent="-342900" algn="just">
              <a:buFontTx/>
              <a:buAutoNum type="arabicPeriod"/>
            </a:pPr>
            <a:endParaRPr lang="en-US" dirty="0">
              <a:solidFill>
                <a:schemeClr val="tx1"/>
              </a:solidFill>
            </a:endParaRPr>
          </a:p>
          <a:p>
            <a:pPr marL="342900" indent="-342900" algn="just">
              <a:buFontTx/>
              <a:buAutoNum type="arabicPeriod"/>
            </a:pPr>
            <a:endParaRPr lang="en-US" dirty="0">
              <a:solidFill>
                <a:schemeClr val="tx1"/>
              </a:solidFill>
            </a:endParaRPr>
          </a:p>
          <a:p>
            <a:pPr marL="342900" indent="-342900" algn="just">
              <a:buFontTx/>
              <a:buAutoNum type="arabicPeriod"/>
            </a:pPr>
            <a:endParaRPr lang="en-US" dirty="0">
              <a:solidFill>
                <a:schemeClr val="tx1"/>
              </a:solidFill>
            </a:endParaRPr>
          </a:p>
          <a:p>
            <a:pPr marL="342900" indent="-342900" algn="just">
              <a:buFontTx/>
              <a:buAutoNum type="arabicPeriod"/>
            </a:pPr>
            <a:r>
              <a:rPr lang="en-US" dirty="0">
                <a:solidFill>
                  <a:schemeClr val="tx1"/>
                </a:solidFill>
              </a:rPr>
              <a:t>When  1-2 days  left  in  current  sprint you  have  groom meeting</a:t>
            </a:r>
          </a:p>
          <a:p>
            <a:pPr marL="342900" indent="-342900" algn="just">
              <a:buFontTx/>
              <a:buAutoNum type="arabicPeriod"/>
            </a:pPr>
            <a:endParaRPr lang="en-US" dirty="0">
              <a:solidFill>
                <a:schemeClr val="tx1"/>
              </a:solidFill>
            </a:endParaRPr>
          </a:p>
          <a:p>
            <a:pPr marL="342900" indent="-342900" algn="just">
              <a:buFontTx/>
              <a:buAutoNum type="arabicPeriod"/>
            </a:pPr>
            <a:r>
              <a:rPr lang="en-US" dirty="0">
                <a:solidFill>
                  <a:schemeClr val="tx1"/>
                </a:solidFill>
              </a:rPr>
              <a:t>You start  talk  about  what is  going to  happen  in next  sprint</a:t>
            </a:r>
          </a:p>
          <a:p>
            <a:pPr marL="342900" indent="-342900" algn="just">
              <a:buFontTx/>
              <a:buAutoNum type="arabicPeriod"/>
            </a:pPr>
            <a:endParaRPr lang="en-US" dirty="0">
              <a:solidFill>
                <a:schemeClr val="tx1"/>
              </a:solidFill>
            </a:endParaRPr>
          </a:p>
          <a:p>
            <a:pPr marL="342900" indent="-342900" algn="just">
              <a:buFontTx/>
              <a:buAutoNum type="arabicPeriod"/>
            </a:pPr>
            <a:r>
              <a:rPr lang="en-US" dirty="0">
                <a:solidFill>
                  <a:schemeClr val="tx1"/>
                </a:solidFill>
              </a:rPr>
              <a:t>Everybody has to be  on  same  page</a:t>
            </a:r>
          </a:p>
          <a:p>
            <a:pPr marL="342900" indent="-342900" algn="just">
              <a:buFontTx/>
              <a:buAutoNum type="arabicPeriod"/>
            </a:pPr>
            <a:endParaRPr lang="en-US" dirty="0">
              <a:solidFill>
                <a:schemeClr val="tx1"/>
              </a:solidFill>
            </a:endParaRPr>
          </a:p>
          <a:p>
            <a:pPr marL="342900" indent="-342900" algn="just">
              <a:buFontTx/>
              <a:buAutoNum type="arabicPeriod"/>
            </a:pPr>
            <a:r>
              <a:rPr lang="en-US" dirty="0">
                <a:solidFill>
                  <a:schemeClr val="tx1"/>
                </a:solidFill>
              </a:rPr>
              <a:t>The meeting is organized by the Business Analyst</a:t>
            </a:r>
          </a:p>
          <a:p>
            <a:pPr marL="342900" indent="-342900" algn="just">
              <a:buFontTx/>
              <a:buAutoNum type="arabicPeriod"/>
            </a:pPr>
            <a:endParaRPr lang="en-US" dirty="0">
              <a:solidFill>
                <a:schemeClr val="tx1"/>
              </a:solidFill>
            </a:endParaRPr>
          </a:p>
          <a:p>
            <a:pPr marL="342900" indent="-342900" algn="just">
              <a:buFontTx/>
              <a:buAutoNum type="arabicPeriod"/>
            </a:pPr>
            <a:r>
              <a:rPr lang="en-US" dirty="0">
                <a:solidFill>
                  <a:schemeClr val="tx1"/>
                </a:solidFill>
              </a:rPr>
              <a:t>It takes around 1 hour.</a:t>
            </a:r>
          </a:p>
          <a:p>
            <a:pPr marL="342900" indent="-342900" algn="just">
              <a:buFontTx/>
              <a:buAutoNum type="arabicPeriod"/>
            </a:pPr>
            <a:endParaRPr lang="en-US" dirty="0">
              <a:solidFill>
                <a:schemeClr val="tx1"/>
              </a:solidFill>
            </a:endParaRPr>
          </a:p>
          <a:p>
            <a:pPr marL="342900" indent="-342900" algn="just">
              <a:buFontTx/>
              <a:buAutoNum type="arabicPeriod"/>
            </a:pPr>
            <a:endParaRPr lang="en-US" dirty="0">
              <a:solidFill>
                <a:schemeClr val="tx1"/>
              </a:solidFill>
            </a:endParaRPr>
          </a:p>
          <a:p>
            <a:pPr algn="just"/>
            <a:endParaRPr lang="en-US" dirty="0">
              <a:solidFill>
                <a:schemeClr val="tx1"/>
              </a:solidFill>
            </a:endParaRPr>
          </a:p>
          <a:p>
            <a:pPr marL="342900" indent="-342900" algn="just">
              <a:buAutoNum type="arabicPeriod"/>
            </a:pPr>
            <a:endParaRPr lang="en-US" dirty="0">
              <a:solidFill>
                <a:schemeClr val="tx1"/>
              </a:solidFill>
            </a:endParaRPr>
          </a:p>
        </p:txBody>
      </p:sp>
    </p:spTree>
    <p:extLst>
      <p:ext uri="{BB962C8B-B14F-4D97-AF65-F5344CB8AC3E}">
        <p14:creationId xmlns:p14="http://schemas.microsoft.com/office/powerpoint/2010/main" val="1415689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ircle(in)">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45531" y="755780"/>
            <a:ext cx="9549045" cy="727786"/>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How To Perform Drag And Drop Action in Selenium WebDriver?</a:t>
            </a:r>
            <a:endParaRPr lang="en-US" dirty="0">
              <a:solidFill>
                <a:schemeClr val="tx1"/>
              </a:solidFill>
            </a:endParaRPr>
          </a:p>
        </p:txBody>
      </p:sp>
      <p:pic>
        <p:nvPicPr>
          <p:cNvPr id="5" name="Picture 4">
            <a:extLst>
              <a:ext uri="{FF2B5EF4-FFF2-40B4-BE49-F238E27FC236}">
                <a16:creationId xmlns:a16="http://schemas.microsoft.com/office/drawing/2014/main" id="{2A9A1A6E-F81E-4E42-A495-7B6C63563449}"/>
              </a:ext>
            </a:extLst>
          </p:cNvPr>
          <p:cNvPicPr/>
          <p:nvPr/>
        </p:nvPicPr>
        <p:blipFill>
          <a:blip r:embed="rId2"/>
          <a:stretch>
            <a:fillRect/>
          </a:stretch>
        </p:blipFill>
        <p:spPr>
          <a:xfrm>
            <a:off x="923731" y="1940767"/>
            <a:ext cx="10674220" cy="4450702"/>
          </a:xfrm>
          <a:prstGeom prst="rect">
            <a:avLst/>
          </a:prstGeom>
        </p:spPr>
      </p:pic>
    </p:spTree>
    <p:extLst>
      <p:ext uri="{BB962C8B-B14F-4D97-AF65-F5344CB8AC3E}">
        <p14:creationId xmlns:p14="http://schemas.microsoft.com/office/powerpoint/2010/main" val="1320318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45531" y="755780"/>
            <a:ext cx="9549045" cy="727786"/>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How To Perform Double Click Action In Selenium WebDriver?</a:t>
            </a:r>
            <a:endParaRPr lang="en-US" dirty="0">
              <a:solidFill>
                <a:schemeClr val="tx1"/>
              </a:solidFill>
            </a:endParaRPr>
          </a:p>
        </p:txBody>
      </p:sp>
      <p:pic>
        <p:nvPicPr>
          <p:cNvPr id="4" name="Picture 3">
            <a:extLst>
              <a:ext uri="{FF2B5EF4-FFF2-40B4-BE49-F238E27FC236}">
                <a16:creationId xmlns:a16="http://schemas.microsoft.com/office/drawing/2014/main" id="{89151FCE-46CB-4D7E-86F3-0C89B0BBC2AF}"/>
              </a:ext>
            </a:extLst>
          </p:cNvPr>
          <p:cNvPicPr/>
          <p:nvPr/>
        </p:nvPicPr>
        <p:blipFill>
          <a:blip r:embed="rId2"/>
          <a:stretch>
            <a:fillRect/>
          </a:stretch>
        </p:blipFill>
        <p:spPr>
          <a:xfrm>
            <a:off x="989045" y="2289810"/>
            <a:ext cx="10207690" cy="4055006"/>
          </a:xfrm>
          <a:prstGeom prst="rect">
            <a:avLst/>
          </a:prstGeom>
        </p:spPr>
      </p:pic>
    </p:spTree>
    <p:extLst>
      <p:ext uri="{BB962C8B-B14F-4D97-AF65-F5344CB8AC3E}">
        <p14:creationId xmlns:p14="http://schemas.microsoft.com/office/powerpoint/2010/main" val="40929028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45531" y="755780"/>
            <a:ext cx="9549045" cy="727786"/>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How To Perform Right Click Action (Context Click) In Selenium WebDriver?</a:t>
            </a:r>
            <a:endParaRPr lang="en-US" dirty="0">
              <a:solidFill>
                <a:schemeClr val="tx1"/>
              </a:solidFill>
            </a:endParaRPr>
          </a:p>
        </p:txBody>
      </p:sp>
      <p:pic>
        <p:nvPicPr>
          <p:cNvPr id="5" name="Picture 4">
            <a:extLst>
              <a:ext uri="{FF2B5EF4-FFF2-40B4-BE49-F238E27FC236}">
                <a16:creationId xmlns:a16="http://schemas.microsoft.com/office/drawing/2014/main" id="{48657D56-E1DF-4669-B656-AFF57479369B}"/>
              </a:ext>
            </a:extLst>
          </p:cNvPr>
          <p:cNvPicPr/>
          <p:nvPr/>
        </p:nvPicPr>
        <p:blipFill>
          <a:blip r:embed="rId2"/>
          <a:stretch>
            <a:fillRect/>
          </a:stretch>
        </p:blipFill>
        <p:spPr>
          <a:xfrm>
            <a:off x="858416" y="2170747"/>
            <a:ext cx="10487607" cy="4230053"/>
          </a:xfrm>
          <a:prstGeom prst="rect">
            <a:avLst/>
          </a:prstGeom>
        </p:spPr>
      </p:pic>
    </p:spTree>
    <p:extLst>
      <p:ext uri="{BB962C8B-B14F-4D97-AF65-F5344CB8AC3E}">
        <p14:creationId xmlns:p14="http://schemas.microsoft.com/office/powerpoint/2010/main" val="3745647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45531" y="755780"/>
            <a:ext cx="9549045" cy="727786"/>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How To Scroll Web Page Down Or UP Using Selenium WebDriver?</a:t>
            </a:r>
            <a:endParaRPr lang="en-US" dirty="0">
              <a:solidFill>
                <a:schemeClr val="tx1"/>
              </a:solidFill>
            </a:endParaRPr>
          </a:p>
        </p:txBody>
      </p:sp>
      <p:pic>
        <p:nvPicPr>
          <p:cNvPr id="4" name="Picture 3">
            <a:extLst>
              <a:ext uri="{FF2B5EF4-FFF2-40B4-BE49-F238E27FC236}">
                <a16:creationId xmlns:a16="http://schemas.microsoft.com/office/drawing/2014/main" id="{E3E54FB5-2622-4501-BB6D-C1CA0A5111CE}"/>
              </a:ext>
            </a:extLst>
          </p:cNvPr>
          <p:cNvPicPr/>
          <p:nvPr/>
        </p:nvPicPr>
        <p:blipFill>
          <a:blip r:embed="rId2"/>
          <a:stretch>
            <a:fillRect/>
          </a:stretch>
        </p:blipFill>
        <p:spPr>
          <a:xfrm>
            <a:off x="1035698" y="2239347"/>
            <a:ext cx="10431623" cy="4058815"/>
          </a:xfrm>
          <a:prstGeom prst="rect">
            <a:avLst/>
          </a:prstGeom>
        </p:spPr>
      </p:pic>
    </p:spTree>
    <p:extLst>
      <p:ext uri="{BB962C8B-B14F-4D97-AF65-F5344CB8AC3E}">
        <p14:creationId xmlns:p14="http://schemas.microsoft.com/office/powerpoint/2010/main" val="28307700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45531" y="755780"/>
            <a:ext cx="9549045" cy="727786"/>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How to switch between frames in Selenium?</a:t>
            </a:r>
            <a:endParaRPr lang="en-US" dirty="0">
              <a:solidFill>
                <a:schemeClr val="tx1"/>
              </a:solidFill>
            </a:endParaRPr>
          </a:p>
        </p:txBody>
      </p:sp>
      <p:pic>
        <p:nvPicPr>
          <p:cNvPr id="5" name="Picture 4">
            <a:extLst>
              <a:ext uri="{FF2B5EF4-FFF2-40B4-BE49-F238E27FC236}">
                <a16:creationId xmlns:a16="http://schemas.microsoft.com/office/drawing/2014/main" id="{73376EDD-6C7A-4D9F-8D9C-F4C58D44DD26}"/>
              </a:ext>
            </a:extLst>
          </p:cNvPr>
          <p:cNvPicPr/>
          <p:nvPr/>
        </p:nvPicPr>
        <p:blipFill>
          <a:blip r:embed="rId2"/>
          <a:stretch>
            <a:fillRect/>
          </a:stretch>
        </p:blipFill>
        <p:spPr>
          <a:xfrm>
            <a:off x="1576873" y="2603242"/>
            <a:ext cx="9417703" cy="2799182"/>
          </a:xfrm>
          <a:prstGeom prst="rect">
            <a:avLst/>
          </a:prstGeom>
        </p:spPr>
      </p:pic>
    </p:spTree>
    <p:extLst>
      <p:ext uri="{BB962C8B-B14F-4D97-AF65-F5344CB8AC3E}">
        <p14:creationId xmlns:p14="http://schemas.microsoft.com/office/powerpoint/2010/main" val="22425586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45531" y="755780"/>
            <a:ext cx="9549045" cy="727786"/>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How to Upload a file in Selenium WebDriver?</a:t>
            </a:r>
            <a:endParaRPr lang="en-US" dirty="0">
              <a:solidFill>
                <a:schemeClr val="tx1"/>
              </a:solidFill>
            </a:endParaRPr>
          </a:p>
        </p:txBody>
      </p:sp>
      <p:pic>
        <p:nvPicPr>
          <p:cNvPr id="4" name="Picture 3">
            <a:extLst>
              <a:ext uri="{FF2B5EF4-FFF2-40B4-BE49-F238E27FC236}">
                <a16:creationId xmlns:a16="http://schemas.microsoft.com/office/drawing/2014/main" id="{D153F864-A8FF-4445-B355-C4209D4CD2C5}"/>
              </a:ext>
            </a:extLst>
          </p:cNvPr>
          <p:cNvPicPr/>
          <p:nvPr/>
        </p:nvPicPr>
        <p:blipFill>
          <a:blip r:embed="rId2"/>
          <a:stretch>
            <a:fillRect/>
          </a:stretch>
        </p:blipFill>
        <p:spPr>
          <a:xfrm>
            <a:off x="1166327" y="2006600"/>
            <a:ext cx="10077061" cy="4235580"/>
          </a:xfrm>
          <a:prstGeom prst="rect">
            <a:avLst/>
          </a:prstGeom>
        </p:spPr>
      </p:pic>
    </p:spTree>
    <p:extLst>
      <p:ext uri="{BB962C8B-B14F-4D97-AF65-F5344CB8AC3E}">
        <p14:creationId xmlns:p14="http://schemas.microsoft.com/office/powerpoint/2010/main" val="14666074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73523" y="487148"/>
            <a:ext cx="9549045" cy="781814"/>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What are the advantages of Page Object Model Framework?</a:t>
            </a:r>
            <a:endParaRPr lang="en-US" dirty="0">
              <a:solidFill>
                <a:schemeClr val="tx1"/>
              </a:solidFill>
            </a:endParaRPr>
          </a:p>
        </p:txBody>
      </p:sp>
      <p:sp>
        <p:nvSpPr>
          <p:cNvPr id="2" name="Rectangle 1">
            <a:extLst>
              <a:ext uri="{FF2B5EF4-FFF2-40B4-BE49-F238E27FC236}">
                <a16:creationId xmlns:a16="http://schemas.microsoft.com/office/drawing/2014/main" id="{64FE3A18-8D9E-4D96-9690-A060B8EC95DC}"/>
              </a:ext>
            </a:extLst>
          </p:cNvPr>
          <p:cNvSpPr/>
          <p:nvPr/>
        </p:nvSpPr>
        <p:spPr>
          <a:xfrm>
            <a:off x="858416" y="1614196"/>
            <a:ext cx="10702213" cy="459066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200" b="1" dirty="0">
                <a:solidFill>
                  <a:schemeClr val="tx1"/>
                </a:solidFill>
              </a:rPr>
              <a:t>Code reusability</a:t>
            </a:r>
            <a:r>
              <a:rPr lang="en-US" sz="2200" dirty="0">
                <a:solidFill>
                  <a:schemeClr val="tx1"/>
                </a:solidFill>
              </a:rPr>
              <a:t> – We could achieve code reusability by writing the code once and use it in different tests.</a:t>
            </a:r>
          </a:p>
          <a:p>
            <a:endParaRPr lang="en-US" sz="2200" dirty="0">
              <a:solidFill>
                <a:schemeClr val="tx1"/>
              </a:solidFill>
            </a:endParaRPr>
          </a:p>
          <a:p>
            <a:endParaRPr lang="en-US" sz="2200" dirty="0">
              <a:solidFill>
                <a:schemeClr val="tx1"/>
              </a:solidFill>
            </a:endParaRPr>
          </a:p>
          <a:p>
            <a:r>
              <a:rPr lang="en-US" sz="2200" b="1" dirty="0">
                <a:solidFill>
                  <a:schemeClr val="tx1"/>
                </a:solidFill>
              </a:rPr>
              <a:t>Code maintainability</a:t>
            </a:r>
            <a:r>
              <a:rPr lang="en-US" sz="2200" dirty="0">
                <a:solidFill>
                  <a:schemeClr val="tx1"/>
                </a:solidFill>
              </a:rPr>
              <a:t> – There is a clean separation between test code and page specific code such as locators and layout which becomes very easy to maintain code. It enhances test maintenance and reduces code duplication.</a:t>
            </a:r>
          </a:p>
          <a:p>
            <a:endParaRPr lang="en-US" sz="2200" dirty="0">
              <a:solidFill>
                <a:schemeClr val="tx1"/>
              </a:solidFill>
            </a:endParaRPr>
          </a:p>
          <a:p>
            <a:endParaRPr lang="en-US" sz="2200" b="1" dirty="0">
              <a:solidFill>
                <a:schemeClr val="tx1"/>
              </a:solidFill>
            </a:endParaRPr>
          </a:p>
          <a:p>
            <a:r>
              <a:rPr lang="en-US" sz="2200" b="1" dirty="0">
                <a:solidFill>
                  <a:schemeClr val="tx1"/>
                </a:solidFill>
              </a:rPr>
              <a:t>Readability</a:t>
            </a:r>
            <a:r>
              <a:rPr lang="en-US" sz="2200" dirty="0">
                <a:solidFill>
                  <a:schemeClr val="tx1"/>
                </a:solidFill>
              </a:rPr>
              <a:t> – Improves readability due to clean separation between test code and page specific code</a:t>
            </a:r>
          </a:p>
        </p:txBody>
      </p:sp>
    </p:spTree>
    <p:extLst>
      <p:ext uri="{BB962C8B-B14F-4D97-AF65-F5344CB8AC3E}">
        <p14:creationId xmlns:p14="http://schemas.microsoft.com/office/powerpoint/2010/main" val="2900534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73523" y="487148"/>
            <a:ext cx="9549045" cy="781814"/>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How to handle hidden elements in Selenium WebDriver?</a:t>
            </a:r>
            <a:endParaRPr lang="en-US" dirty="0">
              <a:solidFill>
                <a:schemeClr val="tx1"/>
              </a:solidFill>
            </a:endParaRPr>
          </a:p>
        </p:txBody>
      </p:sp>
      <p:sp>
        <p:nvSpPr>
          <p:cNvPr id="2" name="Rectangle 1">
            <a:extLst>
              <a:ext uri="{FF2B5EF4-FFF2-40B4-BE49-F238E27FC236}">
                <a16:creationId xmlns:a16="http://schemas.microsoft.com/office/drawing/2014/main" id="{64FE3A18-8D9E-4D96-9690-A060B8EC95DC}"/>
              </a:ext>
            </a:extLst>
          </p:cNvPr>
          <p:cNvSpPr/>
          <p:nvPr/>
        </p:nvSpPr>
        <p:spPr>
          <a:xfrm>
            <a:off x="942391" y="2547257"/>
            <a:ext cx="10702213" cy="260324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 can handle hidden elements by using JavaScript Executor. </a:t>
            </a:r>
            <a:endParaRPr lang="en-US" sz="2200" dirty="0">
              <a:solidFill>
                <a:schemeClr val="tx1"/>
              </a:solidFill>
            </a:endParaRPr>
          </a:p>
        </p:txBody>
      </p:sp>
    </p:spTree>
    <p:extLst>
      <p:ext uri="{BB962C8B-B14F-4D97-AF65-F5344CB8AC3E}">
        <p14:creationId xmlns:p14="http://schemas.microsoft.com/office/powerpoint/2010/main" val="16832331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17539" y="281875"/>
            <a:ext cx="9549045" cy="781814"/>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How can we handle web-based pop-up?</a:t>
            </a:r>
            <a:endParaRPr lang="en-US" dirty="0">
              <a:solidFill>
                <a:schemeClr val="tx1"/>
              </a:solidFill>
            </a:endParaRPr>
          </a:p>
        </p:txBody>
      </p:sp>
      <p:sp>
        <p:nvSpPr>
          <p:cNvPr id="2" name="Rectangle 1">
            <a:extLst>
              <a:ext uri="{FF2B5EF4-FFF2-40B4-BE49-F238E27FC236}">
                <a16:creationId xmlns:a16="http://schemas.microsoft.com/office/drawing/2014/main" id="{64FE3A18-8D9E-4D96-9690-A060B8EC95DC}"/>
              </a:ext>
            </a:extLst>
          </p:cNvPr>
          <p:cNvSpPr/>
          <p:nvPr/>
        </p:nvSpPr>
        <p:spPr>
          <a:xfrm>
            <a:off x="933060" y="1492899"/>
            <a:ext cx="10702213" cy="1427583"/>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rPr>
              <a:t>To handle alerts popups, we need to do switch to the alert window and call Selenium WebDriver Alert API methods.</a:t>
            </a:r>
          </a:p>
          <a:p>
            <a:r>
              <a:rPr lang="en-US" sz="2500" dirty="0">
                <a:solidFill>
                  <a:schemeClr val="tx1"/>
                </a:solidFill>
              </a:rPr>
              <a:t>we use </a:t>
            </a:r>
            <a:r>
              <a:rPr lang="en-US" sz="2500" b="1" i="1" dirty="0">
                <a:solidFill>
                  <a:schemeClr val="tx1"/>
                </a:solidFill>
              </a:rPr>
              <a:t>Alert</a:t>
            </a:r>
            <a:r>
              <a:rPr lang="en-US" sz="2500" i="1" dirty="0">
                <a:solidFill>
                  <a:schemeClr val="tx1"/>
                </a:solidFill>
              </a:rPr>
              <a:t> </a:t>
            </a:r>
            <a:r>
              <a:rPr lang="en-US" sz="2500" dirty="0">
                <a:solidFill>
                  <a:schemeClr val="tx1"/>
                </a:solidFill>
              </a:rPr>
              <a:t>Interface. </a:t>
            </a:r>
          </a:p>
          <a:p>
            <a:r>
              <a:rPr lang="en-US" sz="2500" dirty="0">
                <a:solidFill>
                  <a:schemeClr val="tx1"/>
                </a:solidFill>
              </a:rPr>
              <a:t>The </a:t>
            </a:r>
            <a:r>
              <a:rPr lang="en-US" sz="2500" b="1" i="1" dirty="0">
                <a:solidFill>
                  <a:schemeClr val="tx1"/>
                </a:solidFill>
              </a:rPr>
              <a:t>Alert </a:t>
            </a:r>
            <a:r>
              <a:rPr lang="en-US" sz="2500" dirty="0">
                <a:solidFill>
                  <a:schemeClr val="tx1"/>
                </a:solidFill>
              </a:rPr>
              <a:t>Interface provides some methods to handle the popups</a:t>
            </a:r>
          </a:p>
        </p:txBody>
      </p:sp>
      <p:graphicFrame>
        <p:nvGraphicFramePr>
          <p:cNvPr id="11" name="Table 10">
            <a:extLst>
              <a:ext uri="{FF2B5EF4-FFF2-40B4-BE49-F238E27FC236}">
                <a16:creationId xmlns:a16="http://schemas.microsoft.com/office/drawing/2014/main" id="{CD0D1BA8-D74A-4CB8-8F7C-19D5DF543A12}"/>
              </a:ext>
            </a:extLst>
          </p:cNvPr>
          <p:cNvGraphicFramePr>
            <a:graphicFrameLocks noGrp="1"/>
          </p:cNvGraphicFramePr>
          <p:nvPr>
            <p:extLst>
              <p:ext uri="{D42A27DB-BD31-4B8C-83A1-F6EECF244321}">
                <p14:modId xmlns:p14="http://schemas.microsoft.com/office/powerpoint/2010/main" val="2485060184"/>
              </p:ext>
            </p:extLst>
          </p:nvPr>
        </p:nvGraphicFramePr>
        <p:xfrm>
          <a:off x="1838130" y="3175828"/>
          <a:ext cx="5218999" cy="753778"/>
        </p:xfrm>
        <a:graphic>
          <a:graphicData uri="http://schemas.openxmlformats.org/drawingml/2006/table">
            <a:tbl>
              <a:tblPr firstRow="1" firstCol="1" bandRow="1">
                <a:tableStyleId>{5C22544A-7EE6-4342-B048-85BDC9FD1C3A}</a:tableStyleId>
              </a:tblPr>
              <a:tblGrid>
                <a:gridCol w="132090">
                  <a:extLst>
                    <a:ext uri="{9D8B030D-6E8A-4147-A177-3AD203B41FA5}">
                      <a16:colId xmlns:a16="http://schemas.microsoft.com/office/drawing/2014/main" val="1749771757"/>
                    </a:ext>
                  </a:extLst>
                </a:gridCol>
                <a:gridCol w="5086909">
                  <a:extLst>
                    <a:ext uri="{9D8B030D-6E8A-4147-A177-3AD203B41FA5}">
                      <a16:colId xmlns:a16="http://schemas.microsoft.com/office/drawing/2014/main" val="4213988012"/>
                    </a:ext>
                  </a:extLst>
                </a:gridCol>
              </a:tblGrid>
              <a:tr h="753778">
                <a:tc>
                  <a:txBody>
                    <a:bodyPr/>
                    <a:lstStyle/>
                    <a:p>
                      <a:pPr marL="0" marR="0" algn="ctr">
                        <a:lnSpc>
                          <a:spcPct val="200000"/>
                        </a:lnSpc>
                        <a:spcBef>
                          <a:spcPts val="0"/>
                        </a:spcBef>
                        <a:spcAft>
                          <a:spcPts val="0"/>
                        </a:spcAft>
                      </a:pPr>
                      <a:r>
                        <a:rPr lang="en-US" sz="2000">
                          <a:solidFill>
                            <a:schemeClr val="tx1"/>
                          </a:solidFill>
                          <a:effectLst/>
                        </a:rPr>
                        <a:t>1</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200000"/>
                        </a:lnSpc>
                        <a:spcBef>
                          <a:spcPts val="0"/>
                        </a:spcBef>
                        <a:spcAft>
                          <a:spcPts val="0"/>
                        </a:spcAft>
                      </a:pPr>
                      <a:r>
                        <a:rPr lang="en-US" sz="2000" dirty="0">
                          <a:solidFill>
                            <a:schemeClr val="tx1"/>
                          </a:solidFill>
                          <a:effectLst/>
                        </a:rPr>
                        <a:t>Alert </a:t>
                      </a:r>
                      <a:r>
                        <a:rPr lang="en-US" sz="2000" dirty="0" err="1">
                          <a:solidFill>
                            <a:schemeClr val="tx1"/>
                          </a:solidFill>
                          <a:effectLst/>
                        </a:rPr>
                        <a:t>alert</a:t>
                      </a:r>
                      <a:r>
                        <a:rPr lang="en-US" sz="2000" dirty="0">
                          <a:solidFill>
                            <a:schemeClr val="tx1"/>
                          </a:solidFill>
                          <a:effectLst/>
                        </a:rPr>
                        <a:t> = </a:t>
                      </a:r>
                      <a:r>
                        <a:rPr lang="en-US" sz="2000" dirty="0" err="1">
                          <a:solidFill>
                            <a:schemeClr val="tx1"/>
                          </a:solidFill>
                          <a:effectLst/>
                        </a:rPr>
                        <a:t>driver.switchTo</a:t>
                      </a:r>
                      <a:r>
                        <a:rPr lang="en-US" sz="2000" dirty="0">
                          <a:solidFill>
                            <a:schemeClr val="tx1"/>
                          </a:solidFill>
                          <a:effectLst/>
                        </a:rPr>
                        <a:t>().alert();</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051504181"/>
                  </a:ext>
                </a:extLst>
              </a:tr>
            </a:tbl>
          </a:graphicData>
        </a:graphic>
      </p:graphicFrame>
      <p:graphicFrame>
        <p:nvGraphicFramePr>
          <p:cNvPr id="12" name="Table 11">
            <a:extLst>
              <a:ext uri="{FF2B5EF4-FFF2-40B4-BE49-F238E27FC236}">
                <a16:creationId xmlns:a16="http://schemas.microsoft.com/office/drawing/2014/main" id="{B3ACE419-3255-4093-9FDF-4DCCBDCC8D7F}"/>
              </a:ext>
            </a:extLst>
          </p:cNvPr>
          <p:cNvGraphicFramePr>
            <a:graphicFrameLocks noGrp="1"/>
          </p:cNvGraphicFramePr>
          <p:nvPr>
            <p:extLst>
              <p:ext uri="{D42A27DB-BD31-4B8C-83A1-F6EECF244321}">
                <p14:modId xmlns:p14="http://schemas.microsoft.com/office/powerpoint/2010/main" val="1467657671"/>
              </p:ext>
            </p:extLst>
          </p:nvPr>
        </p:nvGraphicFramePr>
        <p:xfrm>
          <a:off x="1841316" y="4099558"/>
          <a:ext cx="5125833" cy="660471"/>
        </p:xfrm>
        <a:graphic>
          <a:graphicData uri="http://schemas.openxmlformats.org/drawingml/2006/table">
            <a:tbl>
              <a:tblPr firstRow="1" firstCol="1" bandRow="1">
                <a:tableStyleId>{5C22544A-7EE6-4342-B048-85BDC9FD1C3A}</a:tableStyleId>
              </a:tblPr>
              <a:tblGrid>
                <a:gridCol w="129732">
                  <a:extLst>
                    <a:ext uri="{9D8B030D-6E8A-4147-A177-3AD203B41FA5}">
                      <a16:colId xmlns:a16="http://schemas.microsoft.com/office/drawing/2014/main" val="2754258669"/>
                    </a:ext>
                  </a:extLst>
                </a:gridCol>
                <a:gridCol w="4996101">
                  <a:extLst>
                    <a:ext uri="{9D8B030D-6E8A-4147-A177-3AD203B41FA5}">
                      <a16:colId xmlns:a16="http://schemas.microsoft.com/office/drawing/2014/main" val="3204775038"/>
                    </a:ext>
                  </a:extLst>
                </a:gridCol>
              </a:tblGrid>
              <a:tr h="660471">
                <a:tc>
                  <a:txBody>
                    <a:bodyPr/>
                    <a:lstStyle/>
                    <a:p>
                      <a:pPr marL="0" marR="0">
                        <a:lnSpc>
                          <a:spcPct val="200000"/>
                        </a:lnSpc>
                        <a:spcBef>
                          <a:spcPts val="0"/>
                        </a:spcBef>
                        <a:spcAft>
                          <a:spcPts val="0"/>
                        </a:spcAft>
                      </a:pP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200000"/>
                        </a:lnSpc>
                        <a:spcBef>
                          <a:spcPts val="0"/>
                        </a:spcBef>
                        <a:spcAft>
                          <a:spcPts val="0"/>
                        </a:spcAft>
                      </a:pPr>
                      <a:r>
                        <a:rPr lang="en-US" sz="2000" dirty="0" err="1">
                          <a:solidFill>
                            <a:schemeClr val="tx1"/>
                          </a:solidFill>
                          <a:effectLst/>
                        </a:rPr>
                        <a:t>alert.accept</a:t>
                      </a:r>
                      <a:r>
                        <a:rPr lang="en-US" sz="2000" dirty="0">
                          <a:solidFill>
                            <a:schemeClr val="tx1"/>
                          </a:solidFill>
                          <a:effectLst/>
                        </a:rPr>
                        <a:t>();</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046129556"/>
                  </a:ext>
                </a:extLst>
              </a:tr>
            </a:tbl>
          </a:graphicData>
        </a:graphic>
      </p:graphicFrame>
      <p:graphicFrame>
        <p:nvGraphicFramePr>
          <p:cNvPr id="13" name="Table 12">
            <a:extLst>
              <a:ext uri="{FF2B5EF4-FFF2-40B4-BE49-F238E27FC236}">
                <a16:creationId xmlns:a16="http://schemas.microsoft.com/office/drawing/2014/main" id="{9F1166DA-EDA4-4720-B40D-F730F0300C6E}"/>
              </a:ext>
            </a:extLst>
          </p:cNvPr>
          <p:cNvGraphicFramePr>
            <a:graphicFrameLocks noGrp="1"/>
          </p:cNvGraphicFramePr>
          <p:nvPr>
            <p:extLst>
              <p:ext uri="{D42A27DB-BD31-4B8C-83A1-F6EECF244321}">
                <p14:modId xmlns:p14="http://schemas.microsoft.com/office/powerpoint/2010/main" val="3857589591"/>
              </p:ext>
            </p:extLst>
          </p:nvPr>
        </p:nvGraphicFramePr>
        <p:xfrm>
          <a:off x="1838130" y="5102425"/>
          <a:ext cx="5125833" cy="542925"/>
        </p:xfrm>
        <a:graphic>
          <a:graphicData uri="http://schemas.openxmlformats.org/drawingml/2006/table">
            <a:tbl>
              <a:tblPr firstRow="1" firstCol="1" bandRow="1">
                <a:tableStyleId>{5C22544A-7EE6-4342-B048-85BDC9FD1C3A}</a:tableStyleId>
              </a:tblPr>
              <a:tblGrid>
                <a:gridCol w="129732">
                  <a:extLst>
                    <a:ext uri="{9D8B030D-6E8A-4147-A177-3AD203B41FA5}">
                      <a16:colId xmlns:a16="http://schemas.microsoft.com/office/drawing/2014/main" val="688023138"/>
                    </a:ext>
                  </a:extLst>
                </a:gridCol>
                <a:gridCol w="4996101">
                  <a:extLst>
                    <a:ext uri="{9D8B030D-6E8A-4147-A177-3AD203B41FA5}">
                      <a16:colId xmlns:a16="http://schemas.microsoft.com/office/drawing/2014/main" val="2468553807"/>
                    </a:ext>
                  </a:extLst>
                </a:gridCol>
              </a:tblGrid>
              <a:tr h="525351">
                <a:tc>
                  <a:txBody>
                    <a:bodyPr/>
                    <a:lstStyle/>
                    <a:p>
                      <a:pPr marL="0" marR="0">
                        <a:lnSpc>
                          <a:spcPct val="200000"/>
                        </a:lnSpc>
                        <a:spcBef>
                          <a:spcPts val="0"/>
                        </a:spcBef>
                        <a:spcAft>
                          <a:spcPts val="0"/>
                        </a:spcAft>
                      </a:pPr>
                      <a:r>
                        <a:rPr lang="en-US" sz="2000">
                          <a:solidFill>
                            <a:schemeClr val="tx1"/>
                          </a:solidFill>
                          <a:effectLst/>
                        </a:rPr>
                        <a:t>1</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200000"/>
                        </a:lnSpc>
                        <a:spcBef>
                          <a:spcPts val="0"/>
                        </a:spcBef>
                        <a:spcAft>
                          <a:spcPts val="0"/>
                        </a:spcAft>
                      </a:pPr>
                      <a:r>
                        <a:rPr lang="en-US" sz="2000" dirty="0" err="1">
                          <a:solidFill>
                            <a:schemeClr val="tx1"/>
                          </a:solidFill>
                          <a:effectLst/>
                        </a:rPr>
                        <a:t>alert.dismiss</a:t>
                      </a:r>
                      <a:r>
                        <a:rPr lang="en-US" sz="2000" dirty="0">
                          <a:solidFill>
                            <a:schemeClr val="tx1"/>
                          </a:solidFill>
                          <a:effectLst/>
                        </a:rPr>
                        <a:t>()</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7033210"/>
                  </a:ext>
                </a:extLst>
              </a:tr>
            </a:tbl>
          </a:graphicData>
        </a:graphic>
      </p:graphicFrame>
      <p:graphicFrame>
        <p:nvGraphicFramePr>
          <p:cNvPr id="14" name="Table 13">
            <a:extLst>
              <a:ext uri="{FF2B5EF4-FFF2-40B4-BE49-F238E27FC236}">
                <a16:creationId xmlns:a16="http://schemas.microsoft.com/office/drawing/2014/main" id="{600A3E6F-2955-4164-8FA3-4F9078B95E88}"/>
              </a:ext>
            </a:extLst>
          </p:cNvPr>
          <p:cNvGraphicFramePr>
            <a:graphicFrameLocks noGrp="1"/>
          </p:cNvGraphicFramePr>
          <p:nvPr>
            <p:extLst>
              <p:ext uri="{D42A27DB-BD31-4B8C-83A1-F6EECF244321}">
                <p14:modId xmlns:p14="http://schemas.microsoft.com/office/powerpoint/2010/main" val="2757075611"/>
              </p:ext>
            </p:extLst>
          </p:nvPr>
        </p:nvGraphicFramePr>
        <p:xfrm>
          <a:off x="1838130" y="5906858"/>
          <a:ext cx="5125833" cy="542925"/>
        </p:xfrm>
        <a:graphic>
          <a:graphicData uri="http://schemas.openxmlformats.org/drawingml/2006/table">
            <a:tbl>
              <a:tblPr firstRow="1" firstCol="1" bandRow="1">
                <a:tableStyleId>{5C22544A-7EE6-4342-B048-85BDC9FD1C3A}</a:tableStyleId>
              </a:tblPr>
              <a:tblGrid>
                <a:gridCol w="129732">
                  <a:extLst>
                    <a:ext uri="{9D8B030D-6E8A-4147-A177-3AD203B41FA5}">
                      <a16:colId xmlns:a16="http://schemas.microsoft.com/office/drawing/2014/main" val="2904538054"/>
                    </a:ext>
                  </a:extLst>
                </a:gridCol>
                <a:gridCol w="4996101">
                  <a:extLst>
                    <a:ext uri="{9D8B030D-6E8A-4147-A177-3AD203B41FA5}">
                      <a16:colId xmlns:a16="http://schemas.microsoft.com/office/drawing/2014/main" val="156546515"/>
                    </a:ext>
                  </a:extLst>
                </a:gridCol>
              </a:tblGrid>
              <a:tr h="525351">
                <a:tc>
                  <a:txBody>
                    <a:bodyPr/>
                    <a:lstStyle/>
                    <a:p>
                      <a:pPr marL="0" marR="0" algn="ctr">
                        <a:lnSpc>
                          <a:spcPct val="200000"/>
                        </a:lnSpc>
                        <a:spcBef>
                          <a:spcPts val="0"/>
                        </a:spcBef>
                        <a:spcAft>
                          <a:spcPts val="0"/>
                        </a:spcAft>
                      </a:pPr>
                      <a:r>
                        <a:rPr lang="en-US" sz="2000">
                          <a:solidFill>
                            <a:schemeClr val="tx1"/>
                          </a:solidFill>
                          <a:effectLst/>
                        </a:rPr>
                        <a:t>1</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200000"/>
                        </a:lnSpc>
                        <a:spcBef>
                          <a:spcPts val="0"/>
                        </a:spcBef>
                        <a:spcAft>
                          <a:spcPts val="0"/>
                        </a:spcAft>
                      </a:pPr>
                      <a:r>
                        <a:rPr lang="en-US" sz="2000" dirty="0" err="1">
                          <a:solidFill>
                            <a:schemeClr val="tx1"/>
                          </a:solidFill>
                          <a:effectLst/>
                        </a:rPr>
                        <a:t>alert.getText</a:t>
                      </a:r>
                      <a:r>
                        <a:rPr lang="en-US" sz="2000" dirty="0">
                          <a:solidFill>
                            <a:schemeClr val="tx1"/>
                          </a:solidFill>
                          <a:effectLst/>
                        </a:rPr>
                        <a:t>();</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050054876"/>
                  </a:ext>
                </a:extLst>
              </a:tr>
            </a:tbl>
          </a:graphicData>
        </a:graphic>
      </p:graphicFrame>
    </p:spTree>
    <p:extLst>
      <p:ext uri="{BB962C8B-B14F-4D97-AF65-F5344CB8AC3E}">
        <p14:creationId xmlns:p14="http://schemas.microsoft.com/office/powerpoint/2010/main" val="27693827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par>
                                <p:cTn id="18" presetID="22" presetClass="entr" presetSubtype="4"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par>
                                <p:cTn id="21" presetID="22" presetClass="entr" presetSubtype="4"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par>
                                <p:cTn id="24" presetID="22" presetClass="entr" presetSubtype="4"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73523" y="487148"/>
            <a:ext cx="9549045" cy="781814"/>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How to mouse hover on a web element using WebDriver?</a:t>
            </a:r>
            <a:endParaRPr lang="en-US" sz="2500" dirty="0">
              <a:solidFill>
                <a:schemeClr val="tx1"/>
              </a:solidFill>
            </a:endParaRPr>
          </a:p>
        </p:txBody>
      </p:sp>
      <p:pic>
        <p:nvPicPr>
          <p:cNvPr id="4" name="Picture 3">
            <a:extLst>
              <a:ext uri="{FF2B5EF4-FFF2-40B4-BE49-F238E27FC236}">
                <a16:creationId xmlns:a16="http://schemas.microsoft.com/office/drawing/2014/main" id="{85E47594-A051-455A-920A-C1EB532E9892}"/>
              </a:ext>
            </a:extLst>
          </p:cNvPr>
          <p:cNvPicPr/>
          <p:nvPr/>
        </p:nvPicPr>
        <p:blipFill>
          <a:blip r:embed="rId2"/>
          <a:stretch>
            <a:fillRect/>
          </a:stretch>
        </p:blipFill>
        <p:spPr>
          <a:xfrm>
            <a:off x="1473524" y="1735494"/>
            <a:ext cx="9620574" cy="4114800"/>
          </a:xfrm>
          <a:prstGeom prst="rect">
            <a:avLst/>
          </a:prstGeom>
        </p:spPr>
      </p:pic>
    </p:spTree>
    <p:extLst>
      <p:ext uri="{BB962C8B-B14F-4D97-AF65-F5344CB8AC3E}">
        <p14:creationId xmlns:p14="http://schemas.microsoft.com/office/powerpoint/2010/main" val="13131046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ED678F-AE84-44A1-88DE-0EDF6EA7DB87}"/>
              </a:ext>
            </a:extLst>
          </p:cNvPr>
          <p:cNvSpPr/>
          <p:nvPr/>
        </p:nvSpPr>
        <p:spPr>
          <a:xfrm>
            <a:off x="1941250" y="683580"/>
            <a:ext cx="8309500" cy="932157"/>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DEMO</a:t>
            </a:r>
          </a:p>
          <a:p>
            <a:pPr algn="ctr"/>
            <a:endParaRPr lang="en-US" dirty="0">
              <a:solidFill>
                <a:schemeClr val="tx1"/>
              </a:solidFill>
            </a:endParaRPr>
          </a:p>
        </p:txBody>
      </p:sp>
      <p:sp>
        <p:nvSpPr>
          <p:cNvPr id="8" name="Rectangle 7">
            <a:extLst>
              <a:ext uri="{FF2B5EF4-FFF2-40B4-BE49-F238E27FC236}">
                <a16:creationId xmlns:a16="http://schemas.microsoft.com/office/drawing/2014/main" id="{88A6D3F6-68BA-487A-913F-9D52931D30DD}"/>
              </a:ext>
            </a:extLst>
          </p:cNvPr>
          <p:cNvSpPr/>
          <p:nvPr/>
        </p:nvSpPr>
        <p:spPr>
          <a:xfrm>
            <a:off x="1941250" y="2059620"/>
            <a:ext cx="8309500" cy="3648722"/>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AutoNum type="arabicPeriod"/>
            </a:pPr>
            <a:r>
              <a:rPr lang="en-US" dirty="0">
                <a:solidFill>
                  <a:schemeClr val="tx1"/>
                </a:solidFill>
              </a:rPr>
              <a:t>Everybody  talks about what  functionality  he/she  has  worked in  current</a:t>
            </a:r>
          </a:p>
          <a:p>
            <a:pPr algn="just"/>
            <a:r>
              <a:rPr lang="en-US" dirty="0">
                <a:solidFill>
                  <a:schemeClr val="tx1"/>
                </a:solidFill>
              </a:rPr>
              <a:t>     release cycle</a:t>
            </a:r>
          </a:p>
          <a:p>
            <a:pPr algn="just"/>
            <a:endParaRPr lang="en-US" dirty="0">
              <a:solidFill>
                <a:schemeClr val="tx1"/>
              </a:solidFill>
            </a:endParaRPr>
          </a:p>
          <a:p>
            <a:pPr marL="342900" indent="-342900" algn="just">
              <a:buAutoNum type="arabicPeriod" startAt="2"/>
            </a:pPr>
            <a:r>
              <a:rPr lang="en-US" dirty="0">
                <a:solidFill>
                  <a:schemeClr val="tx1"/>
                </a:solidFill>
              </a:rPr>
              <a:t>It takes around 1-1.5 hour.</a:t>
            </a:r>
          </a:p>
          <a:p>
            <a:pPr marL="342900" indent="-342900" algn="just">
              <a:buAutoNum type="arabicPeriod"/>
            </a:pPr>
            <a:endParaRPr lang="en-US" dirty="0">
              <a:solidFill>
                <a:schemeClr val="tx1"/>
              </a:solidFill>
            </a:endParaRPr>
          </a:p>
        </p:txBody>
      </p:sp>
    </p:spTree>
    <p:extLst>
      <p:ext uri="{BB962C8B-B14F-4D97-AF65-F5344CB8AC3E}">
        <p14:creationId xmlns:p14="http://schemas.microsoft.com/office/powerpoint/2010/main" val="1693536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ircle(in)">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73523" y="487148"/>
            <a:ext cx="9549045" cy="781814"/>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How to select a value in a dropdown?</a:t>
            </a:r>
            <a:endParaRPr lang="en-US" sz="2500" dirty="0">
              <a:solidFill>
                <a:schemeClr val="tx1"/>
              </a:solidFill>
            </a:endParaRPr>
          </a:p>
        </p:txBody>
      </p:sp>
      <p:pic>
        <p:nvPicPr>
          <p:cNvPr id="5" name="Picture 4">
            <a:extLst>
              <a:ext uri="{FF2B5EF4-FFF2-40B4-BE49-F238E27FC236}">
                <a16:creationId xmlns:a16="http://schemas.microsoft.com/office/drawing/2014/main" id="{0E0EE86E-86A6-4DD9-B226-2E8E82C82DB6}"/>
              </a:ext>
            </a:extLst>
          </p:cNvPr>
          <p:cNvPicPr/>
          <p:nvPr/>
        </p:nvPicPr>
        <p:blipFill>
          <a:blip r:embed="rId2"/>
          <a:stretch>
            <a:fillRect/>
          </a:stretch>
        </p:blipFill>
        <p:spPr>
          <a:xfrm>
            <a:off x="1334278" y="2155372"/>
            <a:ext cx="9937102" cy="3862874"/>
          </a:xfrm>
          <a:prstGeom prst="rect">
            <a:avLst/>
          </a:prstGeom>
        </p:spPr>
      </p:pic>
    </p:spTree>
    <p:extLst>
      <p:ext uri="{BB962C8B-B14F-4D97-AF65-F5344CB8AC3E}">
        <p14:creationId xmlns:p14="http://schemas.microsoft.com/office/powerpoint/2010/main" val="15000107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73523" y="487148"/>
            <a:ext cx="9549045" cy="781814"/>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500" b="1">
                <a:solidFill>
                  <a:schemeClr val="tx1"/>
                </a:solidFill>
              </a:rPr>
              <a:t>How to find whether an element is displayed on the web page? </a:t>
            </a:r>
            <a:endParaRPr lang="en-US" sz="2500">
              <a:solidFill>
                <a:schemeClr val="tx1"/>
              </a:solidFill>
            </a:endParaRPr>
          </a:p>
        </p:txBody>
      </p:sp>
      <p:sp>
        <p:nvSpPr>
          <p:cNvPr id="2" name="Rectangle 1">
            <a:extLst>
              <a:ext uri="{FF2B5EF4-FFF2-40B4-BE49-F238E27FC236}">
                <a16:creationId xmlns:a16="http://schemas.microsoft.com/office/drawing/2014/main" id="{AC40A42D-1D6D-4AC6-8AAE-8AAED714DD29}"/>
              </a:ext>
            </a:extLst>
          </p:cNvPr>
          <p:cNvSpPr/>
          <p:nvPr/>
        </p:nvSpPr>
        <p:spPr>
          <a:xfrm>
            <a:off x="1716832" y="1726164"/>
            <a:ext cx="9181323" cy="482392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500" dirty="0">
              <a:solidFill>
                <a:schemeClr val="tx1"/>
              </a:solidFill>
            </a:endParaRPr>
          </a:p>
          <a:p>
            <a:endParaRPr lang="en-US" sz="2500" dirty="0">
              <a:solidFill>
                <a:schemeClr val="tx1"/>
              </a:solidFill>
            </a:endParaRPr>
          </a:p>
          <a:p>
            <a:r>
              <a:rPr lang="en-US" sz="2500" dirty="0">
                <a:solidFill>
                  <a:schemeClr val="tx1"/>
                </a:solidFill>
              </a:rPr>
              <a:t>In selenium WebDriver to verify if an element is displayed like buttons, drop boxes, checkboxes, radio buttons, labels we use…</a:t>
            </a:r>
          </a:p>
          <a:p>
            <a:pPr lvl="0"/>
            <a:endParaRPr lang="en-US" sz="2500" b="1" dirty="0">
              <a:solidFill>
                <a:schemeClr val="tx1"/>
              </a:solidFill>
            </a:endParaRPr>
          </a:p>
          <a:p>
            <a:pPr lvl="0"/>
            <a:endParaRPr lang="en-US" sz="2500" b="1" dirty="0">
              <a:solidFill>
                <a:schemeClr val="tx1"/>
              </a:solidFill>
            </a:endParaRPr>
          </a:p>
          <a:p>
            <a:pPr lvl="0"/>
            <a:r>
              <a:rPr lang="en-US" sz="2500" b="1" dirty="0" err="1">
                <a:solidFill>
                  <a:schemeClr val="tx1"/>
                </a:solidFill>
              </a:rPr>
              <a:t>isDisplayed</a:t>
            </a:r>
            <a:r>
              <a:rPr lang="en-US" sz="2500" b="1" dirty="0">
                <a:solidFill>
                  <a:schemeClr val="tx1"/>
                </a:solidFill>
              </a:rPr>
              <a:t>()</a:t>
            </a:r>
          </a:p>
          <a:p>
            <a:pPr lvl="0"/>
            <a:endParaRPr lang="en-US" sz="2500" b="1" dirty="0">
              <a:solidFill>
                <a:schemeClr val="tx1"/>
              </a:solidFill>
            </a:endParaRPr>
          </a:p>
          <a:p>
            <a:pPr lvl="0"/>
            <a:endParaRPr lang="en-US" sz="2500" b="1" dirty="0">
              <a:solidFill>
                <a:schemeClr val="tx1"/>
              </a:solidFill>
            </a:endParaRPr>
          </a:p>
          <a:p>
            <a:r>
              <a:rPr lang="en-US" sz="2500" b="1" dirty="0" err="1">
                <a:solidFill>
                  <a:schemeClr val="tx1"/>
                </a:solidFill>
              </a:rPr>
              <a:t>isSelected</a:t>
            </a:r>
            <a:r>
              <a:rPr lang="en-US" sz="2500" b="1" dirty="0">
                <a:solidFill>
                  <a:schemeClr val="tx1"/>
                </a:solidFill>
              </a:rPr>
              <a:t>()</a:t>
            </a:r>
          </a:p>
          <a:p>
            <a:endParaRPr lang="en-US" sz="2500" b="1" dirty="0">
              <a:solidFill>
                <a:schemeClr val="tx1"/>
              </a:solidFill>
            </a:endParaRPr>
          </a:p>
          <a:p>
            <a:endParaRPr lang="en-US" sz="2500" b="1" dirty="0">
              <a:solidFill>
                <a:schemeClr val="tx1"/>
              </a:solidFill>
            </a:endParaRPr>
          </a:p>
          <a:p>
            <a:r>
              <a:rPr lang="en-US" sz="2500" b="1" dirty="0" err="1">
                <a:solidFill>
                  <a:schemeClr val="tx1"/>
                </a:solidFill>
              </a:rPr>
              <a:t>isEnabled</a:t>
            </a:r>
            <a:r>
              <a:rPr lang="en-US" sz="2500" b="1" dirty="0">
                <a:solidFill>
                  <a:schemeClr val="tx1"/>
                </a:solidFill>
              </a:rPr>
              <a:t>()</a:t>
            </a:r>
            <a:endParaRPr lang="en-US" sz="2500" dirty="0">
              <a:solidFill>
                <a:schemeClr val="tx1"/>
              </a:solidFill>
            </a:endParaRPr>
          </a:p>
          <a:p>
            <a:endParaRPr lang="en-US" sz="2500" dirty="0">
              <a:solidFill>
                <a:schemeClr val="tx1"/>
              </a:solidFill>
            </a:endParaRPr>
          </a:p>
          <a:p>
            <a:pPr lvl="0"/>
            <a:endParaRPr lang="en-US" sz="2500" dirty="0">
              <a:solidFill>
                <a:schemeClr val="tx1"/>
              </a:solidFill>
            </a:endParaRPr>
          </a:p>
        </p:txBody>
      </p:sp>
    </p:spTree>
    <p:extLst>
      <p:ext uri="{BB962C8B-B14F-4D97-AF65-F5344CB8AC3E}">
        <p14:creationId xmlns:p14="http://schemas.microsoft.com/office/powerpoint/2010/main" val="3715737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73523" y="487148"/>
            <a:ext cx="9549045" cy="781814"/>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What is the difference between </a:t>
            </a:r>
            <a:r>
              <a:rPr lang="en-US" b="1" dirty="0" err="1">
                <a:solidFill>
                  <a:schemeClr val="tx1"/>
                </a:solidFill>
              </a:rPr>
              <a:t>driver.findElement</a:t>
            </a:r>
            <a:r>
              <a:rPr lang="en-US" b="1" dirty="0">
                <a:solidFill>
                  <a:schemeClr val="tx1"/>
                </a:solidFill>
              </a:rPr>
              <a:t>() and </a:t>
            </a:r>
            <a:r>
              <a:rPr lang="en-US" b="1" dirty="0" err="1">
                <a:solidFill>
                  <a:schemeClr val="tx1"/>
                </a:solidFill>
              </a:rPr>
              <a:t>driver.findElements</a:t>
            </a:r>
            <a:r>
              <a:rPr lang="en-US" b="1" dirty="0">
                <a:solidFill>
                  <a:schemeClr val="tx1"/>
                </a:solidFill>
              </a:rPr>
              <a:t>() commands?</a:t>
            </a:r>
            <a:endParaRPr lang="en-US" dirty="0">
              <a:solidFill>
                <a:schemeClr val="tx1"/>
              </a:solidFill>
            </a:endParaRPr>
          </a:p>
        </p:txBody>
      </p:sp>
      <p:sp>
        <p:nvSpPr>
          <p:cNvPr id="2" name="Rectangle 1">
            <a:extLst>
              <a:ext uri="{FF2B5EF4-FFF2-40B4-BE49-F238E27FC236}">
                <a16:creationId xmlns:a16="http://schemas.microsoft.com/office/drawing/2014/main" id="{AC40A42D-1D6D-4AC6-8AAE-8AAED714DD29}"/>
              </a:ext>
            </a:extLst>
          </p:cNvPr>
          <p:cNvSpPr/>
          <p:nvPr/>
        </p:nvSpPr>
        <p:spPr>
          <a:xfrm>
            <a:off x="1716832" y="1427584"/>
            <a:ext cx="9181323" cy="5122506"/>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2500" dirty="0">
              <a:solidFill>
                <a:schemeClr val="tx1"/>
              </a:solidFill>
            </a:endParaRPr>
          </a:p>
          <a:p>
            <a:pPr lvl="0"/>
            <a:r>
              <a:rPr lang="en-US" sz="2500" b="1" dirty="0" err="1">
                <a:solidFill>
                  <a:schemeClr val="tx1"/>
                </a:solidFill>
              </a:rPr>
              <a:t>findElement</a:t>
            </a:r>
            <a:r>
              <a:rPr lang="en-US" sz="2500" b="1" dirty="0">
                <a:solidFill>
                  <a:schemeClr val="tx1"/>
                </a:solidFill>
              </a:rPr>
              <a:t>() </a:t>
            </a:r>
            <a:r>
              <a:rPr lang="en-US" sz="2500" dirty="0">
                <a:solidFill>
                  <a:schemeClr val="tx1"/>
                </a:solidFill>
              </a:rPr>
              <a:t>returns a single </a:t>
            </a:r>
            <a:r>
              <a:rPr lang="en-US" sz="2500" dirty="0" err="1">
                <a:solidFill>
                  <a:schemeClr val="tx1"/>
                </a:solidFill>
              </a:rPr>
              <a:t>WebElement</a:t>
            </a:r>
            <a:r>
              <a:rPr lang="en-US" sz="2500" dirty="0">
                <a:solidFill>
                  <a:schemeClr val="tx1"/>
                </a:solidFill>
              </a:rPr>
              <a:t> (found first) based on the locator passed as parameter. </a:t>
            </a:r>
          </a:p>
          <a:p>
            <a:pPr lvl="0"/>
            <a:r>
              <a:rPr lang="en-US" sz="2500" dirty="0">
                <a:solidFill>
                  <a:schemeClr val="tx1"/>
                </a:solidFill>
              </a:rPr>
              <a:t>Whereas </a:t>
            </a:r>
            <a:r>
              <a:rPr lang="en-US" sz="2500" b="1" dirty="0" err="1">
                <a:solidFill>
                  <a:schemeClr val="tx1"/>
                </a:solidFill>
              </a:rPr>
              <a:t>findElements</a:t>
            </a:r>
            <a:r>
              <a:rPr lang="en-US" sz="2500" b="1" dirty="0">
                <a:solidFill>
                  <a:schemeClr val="tx1"/>
                </a:solidFill>
              </a:rPr>
              <a:t>() </a:t>
            </a:r>
            <a:r>
              <a:rPr lang="en-US" sz="2500" dirty="0">
                <a:solidFill>
                  <a:schemeClr val="tx1"/>
                </a:solidFill>
              </a:rPr>
              <a:t>returns a list of </a:t>
            </a:r>
            <a:r>
              <a:rPr lang="en-US" sz="2500" dirty="0" err="1">
                <a:solidFill>
                  <a:schemeClr val="tx1"/>
                </a:solidFill>
              </a:rPr>
              <a:t>WebElements</a:t>
            </a:r>
            <a:r>
              <a:rPr lang="en-US" sz="2500" dirty="0">
                <a:solidFill>
                  <a:schemeClr val="tx1"/>
                </a:solidFill>
              </a:rPr>
              <a:t>, all satisfying the locator value passed.</a:t>
            </a:r>
          </a:p>
          <a:p>
            <a:pPr lvl="0"/>
            <a:endParaRPr lang="en-US" sz="2500" dirty="0">
              <a:solidFill>
                <a:schemeClr val="tx1"/>
              </a:solidFill>
            </a:endParaRPr>
          </a:p>
          <a:p>
            <a:pPr lvl="0"/>
            <a:r>
              <a:rPr lang="en-US" sz="2500" b="1" dirty="0">
                <a:solidFill>
                  <a:schemeClr val="tx1"/>
                </a:solidFill>
              </a:rPr>
              <a:t>Syntax of </a:t>
            </a:r>
            <a:r>
              <a:rPr lang="en-US" sz="2500" b="1" dirty="0" err="1">
                <a:solidFill>
                  <a:schemeClr val="tx1"/>
                </a:solidFill>
              </a:rPr>
              <a:t>findElement</a:t>
            </a:r>
            <a:r>
              <a:rPr lang="en-US" sz="2500" b="1" dirty="0">
                <a:solidFill>
                  <a:schemeClr val="tx1"/>
                </a:solidFill>
              </a:rPr>
              <a:t>()-</a:t>
            </a:r>
            <a:br>
              <a:rPr lang="en-US" sz="2500" dirty="0">
                <a:solidFill>
                  <a:schemeClr val="tx1"/>
                </a:solidFill>
              </a:rPr>
            </a:br>
            <a:r>
              <a:rPr lang="en-US" sz="2500" dirty="0" err="1">
                <a:solidFill>
                  <a:schemeClr val="tx1"/>
                </a:solidFill>
              </a:rPr>
              <a:t>WebElement</a:t>
            </a:r>
            <a:r>
              <a:rPr lang="en-US" sz="2500" dirty="0">
                <a:solidFill>
                  <a:schemeClr val="tx1"/>
                </a:solidFill>
              </a:rPr>
              <a:t> textbox=</a:t>
            </a:r>
            <a:r>
              <a:rPr lang="en-US" sz="2500" dirty="0" err="1">
                <a:solidFill>
                  <a:schemeClr val="tx1"/>
                </a:solidFill>
              </a:rPr>
              <a:t>driver.findElement</a:t>
            </a:r>
            <a:r>
              <a:rPr lang="en-US" sz="2500" dirty="0">
                <a:solidFill>
                  <a:schemeClr val="tx1"/>
                </a:solidFill>
              </a:rPr>
              <a:t>(By.id(“</a:t>
            </a:r>
            <a:r>
              <a:rPr lang="en-US" sz="2500" dirty="0" err="1">
                <a:solidFill>
                  <a:schemeClr val="tx1"/>
                </a:solidFill>
              </a:rPr>
              <a:t>textBoxLocator</a:t>
            </a:r>
            <a:r>
              <a:rPr lang="en-US" sz="2500" dirty="0">
                <a:solidFill>
                  <a:schemeClr val="tx1"/>
                </a:solidFill>
              </a:rPr>
              <a:t>”));</a:t>
            </a:r>
            <a:br>
              <a:rPr lang="en-US" sz="2500" dirty="0">
                <a:solidFill>
                  <a:schemeClr val="tx1"/>
                </a:solidFill>
              </a:rPr>
            </a:br>
            <a:r>
              <a:rPr lang="en-US" sz="2500" b="1" dirty="0">
                <a:solidFill>
                  <a:schemeClr val="tx1"/>
                </a:solidFill>
              </a:rPr>
              <a:t>Syntax of </a:t>
            </a:r>
            <a:r>
              <a:rPr lang="en-US" sz="2500" b="1" dirty="0" err="1">
                <a:solidFill>
                  <a:schemeClr val="tx1"/>
                </a:solidFill>
              </a:rPr>
              <a:t>findElements</a:t>
            </a:r>
            <a:r>
              <a:rPr lang="en-US" sz="2500" b="1" dirty="0">
                <a:solidFill>
                  <a:schemeClr val="tx1"/>
                </a:solidFill>
              </a:rPr>
              <a:t>()-</a:t>
            </a:r>
            <a:br>
              <a:rPr lang="en-US" sz="2500" dirty="0">
                <a:solidFill>
                  <a:schemeClr val="tx1"/>
                </a:solidFill>
              </a:rPr>
            </a:br>
            <a:r>
              <a:rPr lang="en-US" sz="2500" dirty="0">
                <a:solidFill>
                  <a:schemeClr val="tx1"/>
                </a:solidFill>
              </a:rPr>
              <a:t>List &lt;</a:t>
            </a:r>
            <a:r>
              <a:rPr lang="en-US" sz="2500" dirty="0" err="1">
                <a:solidFill>
                  <a:schemeClr val="tx1"/>
                </a:solidFill>
              </a:rPr>
              <a:t>WebElement</a:t>
            </a:r>
            <a:r>
              <a:rPr lang="en-US" sz="2500" dirty="0">
                <a:solidFill>
                  <a:schemeClr val="tx1"/>
                </a:solidFill>
              </a:rPr>
              <a:t>&gt; elements = </a:t>
            </a:r>
            <a:r>
              <a:rPr lang="en-US" sz="2500" dirty="0" err="1">
                <a:solidFill>
                  <a:schemeClr val="tx1"/>
                </a:solidFill>
              </a:rPr>
              <a:t>driver.findElements</a:t>
            </a:r>
            <a:r>
              <a:rPr lang="en-US" sz="2500" dirty="0">
                <a:solidFill>
                  <a:schemeClr val="tx1"/>
                </a:solidFill>
              </a:rPr>
              <a:t>(By.id(“value”));</a:t>
            </a:r>
          </a:p>
          <a:p>
            <a:pPr lvl="0"/>
            <a:r>
              <a:rPr lang="en-US" sz="2500" dirty="0">
                <a:solidFill>
                  <a:schemeClr val="tx1"/>
                </a:solidFill>
              </a:rPr>
              <a:t>Another difference between the two is- if no element is found then </a:t>
            </a:r>
            <a:r>
              <a:rPr lang="en-US" sz="2500" b="1" dirty="0" err="1">
                <a:solidFill>
                  <a:schemeClr val="tx1"/>
                </a:solidFill>
              </a:rPr>
              <a:t>findElement</a:t>
            </a:r>
            <a:r>
              <a:rPr lang="en-US" sz="2500" dirty="0">
                <a:solidFill>
                  <a:schemeClr val="tx1"/>
                </a:solidFill>
              </a:rPr>
              <a:t> () throws </a:t>
            </a:r>
            <a:r>
              <a:rPr lang="en-US" sz="2500" b="1" dirty="0" err="1">
                <a:solidFill>
                  <a:schemeClr val="tx1"/>
                </a:solidFill>
              </a:rPr>
              <a:t>NoSuchElementException</a:t>
            </a:r>
            <a:r>
              <a:rPr lang="en-US" sz="2500" dirty="0">
                <a:solidFill>
                  <a:schemeClr val="tx1"/>
                </a:solidFill>
              </a:rPr>
              <a:t> </a:t>
            </a:r>
          </a:p>
          <a:p>
            <a:pPr lvl="0"/>
            <a:r>
              <a:rPr lang="en-US" sz="2500" dirty="0">
                <a:solidFill>
                  <a:schemeClr val="tx1"/>
                </a:solidFill>
              </a:rPr>
              <a:t>whereas </a:t>
            </a:r>
            <a:r>
              <a:rPr lang="en-US" sz="2500" b="1" dirty="0" err="1">
                <a:solidFill>
                  <a:schemeClr val="tx1"/>
                </a:solidFill>
              </a:rPr>
              <a:t>findElements</a:t>
            </a:r>
            <a:r>
              <a:rPr lang="en-US" sz="2500" dirty="0">
                <a:solidFill>
                  <a:schemeClr val="tx1"/>
                </a:solidFill>
              </a:rPr>
              <a:t>() returns a list of </a:t>
            </a:r>
            <a:r>
              <a:rPr lang="en-US" sz="2500" b="1" dirty="0">
                <a:solidFill>
                  <a:schemeClr val="tx1"/>
                </a:solidFill>
              </a:rPr>
              <a:t>0</a:t>
            </a:r>
            <a:r>
              <a:rPr lang="en-US" sz="2500" dirty="0">
                <a:solidFill>
                  <a:schemeClr val="tx1"/>
                </a:solidFill>
              </a:rPr>
              <a:t> elements.</a:t>
            </a:r>
          </a:p>
          <a:p>
            <a:pPr lvl="0"/>
            <a:endParaRPr lang="en-US" sz="2500" dirty="0">
              <a:solidFill>
                <a:schemeClr val="tx1"/>
              </a:solidFill>
            </a:endParaRPr>
          </a:p>
        </p:txBody>
      </p:sp>
    </p:spTree>
    <p:extLst>
      <p:ext uri="{BB962C8B-B14F-4D97-AF65-F5344CB8AC3E}">
        <p14:creationId xmlns:p14="http://schemas.microsoft.com/office/powerpoint/2010/main" val="17299317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73523" y="615313"/>
            <a:ext cx="9549045" cy="1316123"/>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b="1" dirty="0">
                <a:solidFill>
                  <a:schemeClr val="tx1"/>
                </a:solidFill>
              </a:rPr>
              <a:t>What is the difference between </a:t>
            </a:r>
            <a:r>
              <a:rPr lang="en-US" sz="2900" b="1" dirty="0" err="1">
                <a:solidFill>
                  <a:schemeClr val="tx1"/>
                </a:solidFill>
              </a:rPr>
              <a:t>driver.close</a:t>
            </a:r>
            <a:r>
              <a:rPr lang="en-US" sz="2900" b="1" dirty="0">
                <a:solidFill>
                  <a:schemeClr val="tx1"/>
                </a:solidFill>
              </a:rPr>
              <a:t>() and </a:t>
            </a:r>
            <a:r>
              <a:rPr lang="en-US" sz="2900" b="1" dirty="0" err="1">
                <a:solidFill>
                  <a:schemeClr val="tx1"/>
                </a:solidFill>
              </a:rPr>
              <a:t>driver.Quit</a:t>
            </a:r>
            <a:r>
              <a:rPr lang="en-US" sz="2900" b="1" dirty="0">
                <a:solidFill>
                  <a:schemeClr val="tx1"/>
                </a:solidFill>
              </a:rPr>
              <a:t>() methods?</a:t>
            </a:r>
            <a:endParaRPr lang="en-US" sz="2900" dirty="0">
              <a:solidFill>
                <a:schemeClr val="tx1"/>
              </a:solidFill>
            </a:endParaRPr>
          </a:p>
          <a:p>
            <a:endParaRPr lang="en-US" sz="2900" dirty="0">
              <a:solidFill>
                <a:schemeClr val="tx1"/>
              </a:solidFill>
            </a:endParaRPr>
          </a:p>
        </p:txBody>
      </p:sp>
      <p:sp>
        <p:nvSpPr>
          <p:cNvPr id="2" name="Rectangle 1">
            <a:extLst>
              <a:ext uri="{FF2B5EF4-FFF2-40B4-BE49-F238E27FC236}">
                <a16:creationId xmlns:a16="http://schemas.microsoft.com/office/drawing/2014/main" id="{AC40A42D-1D6D-4AC6-8AAE-8AAED714DD29}"/>
              </a:ext>
            </a:extLst>
          </p:cNvPr>
          <p:cNvSpPr/>
          <p:nvPr/>
        </p:nvSpPr>
        <p:spPr>
          <a:xfrm>
            <a:off x="1716832" y="2267338"/>
            <a:ext cx="9181323" cy="42827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900" dirty="0">
                <a:solidFill>
                  <a:schemeClr val="tx1"/>
                </a:solidFill>
              </a:rPr>
              <a:t>Purpose of these two methods (</a:t>
            </a:r>
            <a:r>
              <a:rPr lang="en-US" sz="2900" dirty="0" err="1">
                <a:solidFill>
                  <a:schemeClr val="tx1"/>
                </a:solidFill>
              </a:rPr>
              <a:t>driver.close</a:t>
            </a:r>
            <a:r>
              <a:rPr lang="en-US" sz="2900" dirty="0">
                <a:solidFill>
                  <a:schemeClr val="tx1"/>
                </a:solidFill>
              </a:rPr>
              <a:t> and </a:t>
            </a:r>
            <a:r>
              <a:rPr lang="en-US" sz="2900" dirty="0" err="1">
                <a:solidFill>
                  <a:schemeClr val="tx1"/>
                </a:solidFill>
              </a:rPr>
              <a:t>driver.quit</a:t>
            </a:r>
            <a:r>
              <a:rPr lang="en-US" sz="2900" dirty="0">
                <a:solidFill>
                  <a:schemeClr val="tx1"/>
                </a:solidFill>
              </a:rPr>
              <a:t>) is almost same. Both allow us to close a browser but still, there is a difference.</a:t>
            </a:r>
          </a:p>
          <a:p>
            <a:endParaRPr lang="en-US" sz="2900" dirty="0">
              <a:solidFill>
                <a:schemeClr val="tx1"/>
              </a:solidFill>
            </a:endParaRPr>
          </a:p>
          <a:p>
            <a:endParaRPr lang="en-US" sz="2900" dirty="0">
              <a:solidFill>
                <a:schemeClr val="tx1"/>
              </a:solidFill>
            </a:endParaRPr>
          </a:p>
          <a:p>
            <a:endParaRPr lang="en-US" sz="2900" dirty="0">
              <a:solidFill>
                <a:schemeClr val="tx1"/>
              </a:solidFill>
            </a:endParaRPr>
          </a:p>
          <a:p>
            <a:r>
              <a:rPr lang="en-US" sz="2900" i="1" dirty="0" err="1">
                <a:solidFill>
                  <a:schemeClr val="tx1"/>
                </a:solidFill>
              </a:rPr>
              <a:t>driver.close</a:t>
            </a:r>
            <a:r>
              <a:rPr lang="en-US" sz="2900" i="1" dirty="0">
                <a:solidFill>
                  <a:schemeClr val="tx1"/>
                </a:solidFill>
              </a:rPr>
              <a:t>():</a:t>
            </a:r>
            <a:r>
              <a:rPr lang="en-US" sz="2900" dirty="0">
                <a:solidFill>
                  <a:schemeClr val="tx1"/>
                </a:solidFill>
              </a:rPr>
              <a:t> To close current WebDriver instance</a:t>
            </a:r>
            <a:br>
              <a:rPr lang="en-US" sz="2900" dirty="0">
                <a:solidFill>
                  <a:schemeClr val="tx1"/>
                </a:solidFill>
              </a:rPr>
            </a:br>
            <a:r>
              <a:rPr lang="en-US" sz="2900" i="1" dirty="0" err="1">
                <a:solidFill>
                  <a:schemeClr val="tx1"/>
                </a:solidFill>
              </a:rPr>
              <a:t>driver.quit</a:t>
            </a:r>
            <a:r>
              <a:rPr lang="en-US" sz="2900" i="1" dirty="0">
                <a:solidFill>
                  <a:schemeClr val="tx1"/>
                </a:solidFill>
              </a:rPr>
              <a:t>():</a:t>
            </a:r>
            <a:r>
              <a:rPr lang="en-US" sz="2900" dirty="0">
                <a:solidFill>
                  <a:schemeClr val="tx1"/>
                </a:solidFill>
              </a:rPr>
              <a:t> To close all the opened WebDriver instances</a:t>
            </a:r>
          </a:p>
          <a:p>
            <a:pPr lvl="0"/>
            <a:endParaRPr lang="en-US" sz="2900" dirty="0">
              <a:solidFill>
                <a:schemeClr val="tx1"/>
              </a:solidFill>
            </a:endParaRPr>
          </a:p>
        </p:txBody>
      </p:sp>
    </p:spTree>
    <p:extLst>
      <p:ext uri="{BB962C8B-B14F-4D97-AF65-F5344CB8AC3E}">
        <p14:creationId xmlns:p14="http://schemas.microsoft.com/office/powerpoint/2010/main" val="2856303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F595DAC-EABD-4C6B-99B2-AF94917F1DD4}"/>
              </a:ext>
            </a:extLst>
          </p:cNvPr>
          <p:cNvSpPr/>
          <p:nvPr/>
        </p:nvSpPr>
        <p:spPr>
          <a:xfrm>
            <a:off x="1473523" y="615313"/>
            <a:ext cx="9549045" cy="1316123"/>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What is the difference between </a:t>
            </a:r>
            <a:r>
              <a:rPr lang="en-US" b="1" dirty="0" err="1">
                <a:solidFill>
                  <a:schemeClr val="tx1"/>
                </a:solidFill>
              </a:rPr>
              <a:t>driver.getWindowHandle</a:t>
            </a:r>
            <a:r>
              <a:rPr lang="en-US" b="1" dirty="0">
                <a:solidFill>
                  <a:schemeClr val="tx1"/>
                </a:solidFill>
              </a:rPr>
              <a:t>() and </a:t>
            </a:r>
            <a:r>
              <a:rPr lang="en-US" b="1" dirty="0" err="1">
                <a:solidFill>
                  <a:schemeClr val="tx1"/>
                </a:solidFill>
              </a:rPr>
              <a:t>driver.getWindowHandles</a:t>
            </a:r>
            <a:r>
              <a:rPr lang="en-US" b="1" dirty="0">
                <a:solidFill>
                  <a:schemeClr val="tx1"/>
                </a:solidFill>
              </a:rPr>
              <a:t>() in Selenium WebDriver?</a:t>
            </a:r>
            <a:endParaRPr lang="en-US" dirty="0">
              <a:solidFill>
                <a:schemeClr val="tx1"/>
              </a:solidFill>
            </a:endParaRPr>
          </a:p>
          <a:p>
            <a:pPr algn="ctr"/>
            <a:endParaRPr lang="en-US" sz="2900" dirty="0">
              <a:solidFill>
                <a:schemeClr val="tx1"/>
              </a:solidFill>
            </a:endParaRPr>
          </a:p>
        </p:txBody>
      </p:sp>
      <p:sp>
        <p:nvSpPr>
          <p:cNvPr id="2" name="Rectangle 1">
            <a:extLst>
              <a:ext uri="{FF2B5EF4-FFF2-40B4-BE49-F238E27FC236}">
                <a16:creationId xmlns:a16="http://schemas.microsoft.com/office/drawing/2014/main" id="{AC40A42D-1D6D-4AC6-8AAE-8AAED714DD29}"/>
              </a:ext>
            </a:extLst>
          </p:cNvPr>
          <p:cNvSpPr/>
          <p:nvPr/>
        </p:nvSpPr>
        <p:spPr>
          <a:xfrm>
            <a:off x="1716832" y="2267338"/>
            <a:ext cx="9181323" cy="428275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i="1" dirty="0" err="1">
                <a:solidFill>
                  <a:schemeClr val="tx1"/>
                </a:solidFill>
              </a:rPr>
              <a:t>driver.getWindowHandle</a:t>
            </a:r>
            <a:r>
              <a:rPr lang="en-US" sz="3000" i="1" dirty="0">
                <a:solidFill>
                  <a:schemeClr val="tx1"/>
                </a:solidFill>
              </a:rPr>
              <a:t>()</a:t>
            </a:r>
            <a:r>
              <a:rPr lang="en-US" sz="3000" dirty="0">
                <a:solidFill>
                  <a:schemeClr val="tx1"/>
                </a:solidFill>
              </a:rPr>
              <a:t> – It returns a handle of the current page (a unique identifier)</a:t>
            </a:r>
          </a:p>
          <a:p>
            <a:br>
              <a:rPr lang="en-US" sz="3000" dirty="0">
                <a:solidFill>
                  <a:schemeClr val="tx1"/>
                </a:solidFill>
              </a:rPr>
            </a:br>
            <a:r>
              <a:rPr lang="en-US" sz="3000" i="1" dirty="0" err="1">
                <a:solidFill>
                  <a:schemeClr val="tx1"/>
                </a:solidFill>
              </a:rPr>
              <a:t>driver.getWindowHandles</a:t>
            </a:r>
            <a:r>
              <a:rPr lang="en-US" sz="3000" i="1" dirty="0">
                <a:solidFill>
                  <a:schemeClr val="tx1"/>
                </a:solidFill>
              </a:rPr>
              <a:t>()</a:t>
            </a:r>
            <a:r>
              <a:rPr lang="en-US" sz="3000" dirty="0">
                <a:solidFill>
                  <a:schemeClr val="tx1"/>
                </a:solidFill>
              </a:rPr>
              <a:t> – It returns a set of handles of the all the pages available.</a:t>
            </a:r>
          </a:p>
          <a:p>
            <a:pPr lvl="0"/>
            <a:endParaRPr lang="en-US" sz="3000" dirty="0">
              <a:solidFill>
                <a:schemeClr val="tx1"/>
              </a:solidFill>
            </a:endParaRPr>
          </a:p>
        </p:txBody>
      </p:sp>
    </p:spTree>
    <p:extLst>
      <p:ext uri="{BB962C8B-B14F-4D97-AF65-F5344CB8AC3E}">
        <p14:creationId xmlns:p14="http://schemas.microsoft.com/office/powerpoint/2010/main" val="587061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367897" y="799546"/>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What is the difference between </a:t>
            </a:r>
            <a:r>
              <a:rPr lang="en-US" sz="2600" b="1" dirty="0" err="1">
                <a:solidFill>
                  <a:schemeClr val="tx1"/>
                </a:solidFill>
              </a:rPr>
              <a:t>driver.getWindowHandle</a:t>
            </a:r>
            <a:r>
              <a:rPr lang="en-US" sz="2600" b="1" dirty="0">
                <a:solidFill>
                  <a:schemeClr val="tx1"/>
                </a:solidFill>
              </a:rPr>
              <a:t>() and </a:t>
            </a:r>
            <a:r>
              <a:rPr lang="en-US" sz="2600" b="1" dirty="0" err="1">
                <a:solidFill>
                  <a:schemeClr val="tx1"/>
                </a:solidFill>
              </a:rPr>
              <a:t>driver.getWindowHandles</a:t>
            </a:r>
            <a:r>
              <a:rPr lang="en-US" sz="2600" b="1" dirty="0">
                <a:solidFill>
                  <a:schemeClr val="tx1"/>
                </a:solidFill>
              </a:rPr>
              <a:t>() in Selenium WebDriver?</a:t>
            </a:r>
            <a:endParaRPr lang="en-US" sz="2600" dirty="0">
              <a:solidFill>
                <a:schemeClr val="tx1"/>
              </a:solidFill>
            </a:endParaRPr>
          </a:p>
          <a:p>
            <a:pPr lvl="0" algn="ctr"/>
            <a:endParaRPr lang="en-US" sz="26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982824" y="2192694"/>
            <a:ext cx="10226351" cy="442271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600" i="1" dirty="0" err="1">
                <a:solidFill>
                  <a:schemeClr val="tx1"/>
                </a:solidFill>
              </a:rPr>
              <a:t>driver.getWindowHandle</a:t>
            </a:r>
            <a:r>
              <a:rPr lang="en-US" sz="2600" i="1" dirty="0">
                <a:solidFill>
                  <a:schemeClr val="tx1"/>
                </a:solidFill>
              </a:rPr>
              <a:t>()</a:t>
            </a:r>
            <a:r>
              <a:rPr lang="en-US" sz="2600" dirty="0">
                <a:solidFill>
                  <a:schemeClr val="tx1"/>
                </a:solidFill>
              </a:rPr>
              <a:t> – It returns a handle of the current page (a unique identifier)</a:t>
            </a:r>
          </a:p>
          <a:p>
            <a:br>
              <a:rPr lang="en-US" sz="2600" dirty="0">
                <a:solidFill>
                  <a:schemeClr val="tx1"/>
                </a:solidFill>
              </a:rPr>
            </a:br>
            <a:r>
              <a:rPr lang="en-US" sz="2600" i="1" dirty="0" err="1">
                <a:solidFill>
                  <a:schemeClr val="tx1"/>
                </a:solidFill>
              </a:rPr>
              <a:t>driver.getWindowHandles</a:t>
            </a:r>
            <a:r>
              <a:rPr lang="en-US" sz="2600" i="1" dirty="0">
                <a:solidFill>
                  <a:schemeClr val="tx1"/>
                </a:solidFill>
              </a:rPr>
              <a:t>()</a:t>
            </a:r>
            <a:r>
              <a:rPr lang="en-US" sz="2600" dirty="0">
                <a:solidFill>
                  <a:schemeClr val="tx1"/>
                </a:solidFill>
              </a:rPr>
              <a:t> – It returns a set of handles of the all the pages available.</a:t>
            </a:r>
          </a:p>
          <a:p>
            <a:endParaRPr lang="en-US" sz="2600" dirty="0">
              <a:solidFill>
                <a:schemeClr val="tx1"/>
              </a:solidFill>
            </a:endParaRPr>
          </a:p>
        </p:txBody>
      </p:sp>
    </p:spTree>
    <p:extLst>
      <p:ext uri="{BB962C8B-B14F-4D97-AF65-F5344CB8AC3E}">
        <p14:creationId xmlns:p14="http://schemas.microsoft.com/office/powerpoint/2010/main" val="2404303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367897" y="799546"/>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 </a:t>
            </a:r>
          </a:p>
          <a:p>
            <a:pPr lvl="0" algn="ctr"/>
            <a:r>
              <a:rPr lang="en-US" sz="2800" b="1" dirty="0">
                <a:solidFill>
                  <a:schemeClr val="tx1"/>
                </a:solidFill>
              </a:rPr>
              <a:t>     What are the ways to refresh a browser using Selenium WebDriver?</a:t>
            </a:r>
            <a:endParaRPr lang="en-US" sz="2800" dirty="0">
              <a:solidFill>
                <a:schemeClr val="tx1"/>
              </a:solidFill>
            </a:endParaRPr>
          </a:p>
          <a:p>
            <a:pPr lvl="0" algn="ctr"/>
            <a:endParaRPr lang="en-US" sz="28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982824" y="2192694"/>
            <a:ext cx="10226351" cy="442271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2800" dirty="0">
                <a:solidFill>
                  <a:schemeClr val="tx1"/>
                </a:solidFill>
              </a:rPr>
              <a:t>Using </a:t>
            </a:r>
            <a:r>
              <a:rPr lang="en-US" sz="2800" i="1" dirty="0" err="1">
                <a:solidFill>
                  <a:schemeClr val="tx1"/>
                </a:solidFill>
              </a:rPr>
              <a:t>driver.navigate</a:t>
            </a:r>
            <a:r>
              <a:rPr lang="en-US" sz="2800" i="1" dirty="0">
                <a:solidFill>
                  <a:schemeClr val="tx1"/>
                </a:solidFill>
              </a:rPr>
              <a:t>().refresh()</a:t>
            </a:r>
            <a:r>
              <a:rPr lang="en-US" sz="2800" dirty="0">
                <a:solidFill>
                  <a:schemeClr val="tx1"/>
                </a:solidFill>
              </a:rPr>
              <a:t> </a:t>
            </a:r>
          </a:p>
          <a:p>
            <a:pPr lvl="0"/>
            <a:r>
              <a:rPr lang="en-US" sz="2800" dirty="0">
                <a:solidFill>
                  <a:schemeClr val="tx1"/>
                </a:solidFill>
              </a:rPr>
              <a:t>Using </a:t>
            </a:r>
            <a:r>
              <a:rPr lang="en-US" sz="2800" dirty="0" err="1">
                <a:solidFill>
                  <a:schemeClr val="tx1"/>
                </a:solidFill>
              </a:rPr>
              <a:t>driver.get</a:t>
            </a:r>
            <a:r>
              <a:rPr lang="en-US" sz="2800" dirty="0">
                <a:solidFill>
                  <a:schemeClr val="tx1"/>
                </a:solidFill>
              </a:rPr>
              <a:t>(“URL”) on the current URL or Using </a:t>
            </a:r>
            <a:r>
              <a:rPr lang="en-US" sz="2800" i="1" dirty="0" err="1">
                <a:solidFill>
                  <a:schemeClr val="tx1"/>
                </a:solidFill>
              </a:rPr>
              <a:t>driver.getCurrentUrl</a:t>
            </a:r>
            <a:r>
              <a:rPr lang="en-US" sz="2800" i="1" dirty="0">
                <a:solidFill>
                  <a:schemeClr val="tx1"/>
                </a:solidFill>
              </a:rPr>
              <a:t>()</a:t>
            </a:r>
            <a:endParaRPr lang="en-US" sz="2800" dirty="0">
              <a:solidFill>
                <a:schemeClr val="tx1"/>
              </a:solidFill>
            </a:endParaRPr>
          </a:p>
          <a:p>
            <a:pPr lvl="0"/>
            <a:r>
              <a:rPr lang="en-US" sz="2800" dirty="0">
                <a:solidFill>
                  <a:schemeClr val="tx1"/>
                </a:solidFill>
              </a:rPr>
              <a:t>Using </a:t>
            </a:r>
            <a:r>
              <a:rPr lang="en-US" sz="2800" dirty="0" err="1">
                <a:solidFill>
                  <a:schemeClr val="tx1"/>
                </a:solidFill>
              </a:rPr>
              <a:t>driver.navigate</a:t>
            </a:r>
            <a:r>
              <a:rPr lang="en-US" sz="2800" dirty="0">
                <a:solidFill>
                  <a:schemeClr val="tx1"/>
                </a:solidFill>
              </a:rPr>
              <a:t>().to(“URL”) on the current URL or </a:t>
            </a:r>
            <a:r>
              <a:rPr lang="en-US" sz="2800" i="1" dirty="0" err="1">
                <a:solidFill>
                  <a:schemeClr val="tx1"/>
                </a:solidFill>
              </a:rPr>
              <a:t>driver.navigate</a:t>
            </a:r>
            <a:r>
              <a:rPr lang="en-US" sz="2800" i="1" dirty="0">
                <a:solidFill>
                  <a:schemeClr val="tx1"/>
                </a:solidFill>
              </a:rPr>
              <a:t>().to(</a:t>
            </a:r>
            <a:r>
              <a:rPr lang="en-US" sz="2800" i="1" dirty="0" err="1">
                <a:solidFill>
                  <a:schemeClr val="tx1"/>
                </a:solidFill>
              </a:rPr>
              <a:t>driver.getCurrentUrl</a:t>
            </a:r>
            <a:r>
              <a:rPr lang="en-US" sz="2800" i="1" dirty="0">
                <a:solidFill>
                  <a:schemeClr val="tx1"/>
                </a:solidFill>
              </a:rPr>
              <a:t>());</a:t>
            </a:r>
            <a:endParaRPr lang="en-US" sz="2800" dirty="0">
              <a:solidFill>
                <a:schemeClr val="tx1"/>
              </a:solidFill>
            </a:endParaRPr>
          </a:p>
          <a:p>
            <a:pPr lvl="0"/>
            <a:r>
              <a:rPr lang="en-US" sz="2800" dirty="0">
                <a:solidFill>
                  <a:schemeClr val="tx1"/>
                </a:solidFill>
              </a:rPr>
              <a:t>Using </a:t>
            </a:r>
            <a:r>
              <a:rPr lang="en-US" sz="2800" i="1" dirty="0" err="1">
                <a:solidFill>
                  <a:schemeClr val="tx1"/>
                </a:solidFill>
              </a:rPr>
              <a:t>sendKeys</a:t>
            </a:r>
            <a:r>
              <a:rPr lang="en-US" sz="2800" i="1" dirty="0">
                <a:solidFill>
                  <a:schemeClr val="tx1"/>
                </a:solidFill>
              </a:rPr>
              <a:t>(Keys.F5)</a:t>
            </a:r>
            <a:r>
              <a:rPr lang="en-US" sz="2800" dirty="0">
                <a:solidFill>
                  <a:schemeClr val="tx1"/>
                </a:solidFill>
              </a:rPr>
              <a:t> on any textbox on the webpage</a:t>
            </a:r>
          </a:p>
        </p:txBody>
      </p:sp>
    </p:spTree>
    <p:extLst>
      <p:ext uri="{BB962C8B-B14F-4D97-AF65-F5344CB8AC3E}">
        <p14:creationId xmlns:p14="http://schemas.microsoft.com/office/powerpoint/2010/main" val="2371052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367897" y="846200"/>
            <a:ext cx="9148917" cy="5058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How can we maximize browser window in Selenium?</a:t>
            </a:r>
            <a:endParaRPr lang="en-US" sz="25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982824" y="2239347"/>
            <a:ext cx="10226351" cy="2006082"/>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rPr>
              <a:t>To maximize browser window in selenium we use </a:t>
            </a:r>
            <a:r>
              <a:rPr lang="en-US" sz="2500" i="1" dirty="0">
                <a:solidFill>
                  <a:schemeClr val="tx1"/>
                </a:solidFill>
              </a:rPr>
              <a:t>maximize ()</a:t>
            </a:r>
            <a:r>
              <a:rPr lang="en-US" sz="2500" dirty="0">
                <a:solidFill>
                  <a:schemeClr val="tx1"/>
                </a:solidFill>
              </a:rPr>
              <a:t> method. This method maximizes the current window if it is not already maximized</a:t>
            </a:r>
          </a:p>
          <a:p>
            <a:r>
              <a:rPr lang="en-US" sz="2500" b="1" dirty="0" err="1">
                <a:solidFill>
                  <a:schemeClr val="tx1"/>
                </a:solidFill>
              </a:rPr>
              <a:t>driver.manage</a:t>
            </a:r>
            <a:r>
              <a:rPr lang="en-US" sz="2500" b="1" dirty="0">
                <a:solidFill>
                  <a:schemeClr val="tx1"/>
                </a:solidFill>
              </a:rPr>
              <a:t>().window().maximize();</a:t>
            </a:r>
            <a:endParaRPr lang="en-US" sz="2500" dirty="0">
              <a:solidFill>
                <a:schemeClr val="tx1"/>
              </a:solidFill>
            </a:endParaRPr>
          </a:p>
        </p:txBody>
      </p:sp>
      <p:pic>
        <p:nvPicPr>
          <p:cNvPr id="4" name="Picture 3">
            <a:extLst>
              <a:ext uri="{FF2B5EF4-FFF2-40B4-BE49-F238E27FC236}">
                <a16:creationId xmlns:a16="http://schemas.microsoft.com/office/drawing/2014/main" id="{DF9B3F37-F24B-469B-A332-37C5B54E0FDD}"/>
              </a:ext>
            </a:extLst>
          </p:cNvPr>
          <p:cNvPicPr/>
          <p:nvPr/>
        </p:nvPicPr>
        <p:blipFill>
          <a:blip r:embed="rId2"/>
          <a:stretch>
            <a:fillRect/>
          </a:stretch>
        </p:blipFill>
        <p:spPr>
          <a:xfrm>
            <a:off x="2750976" y="5132756"/>
            <a:ext cx="5943600" cy="402590"/>
          </a:xfrm>
          <a:prstGeom prst="rect">
            <a:avLst/>
          </a:prstGeom>
        </p:spPr>
      </p:pic>
    </p:spTree>
    <p:extLst>
      <p:ext uri="{BB962C8B-B14F-4D97-AF65-F5344CB8AC3E}">
        <p14:creationId xmlns:p14="http://schemas.microsoft.com/office/powerpoint/2010/main" val="355061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367897" y="799546"/>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500" b="1" dirty="0">
                <a:solidFill>
                  <a:schemeClr val="tx1"/>
                </a:solidFill>
              </a:rPr>
              <a:t>Can I navigate back and forth in a browser in Selenium WebDriver?</a:t>
            </a:r>
            <a:endParaRPr lang="en-US" sz="25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982824" y="2192694"/>
            <a:ext cx="10484498" cy="442271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dirty="0">
                <a:solidFill>
                  <a:schemeClr val="tx1"/>
                </a:solidFill>
              </a:rPr>
              <a:t>We use Navigate interface to do navigate back and forth in a browser. It has methods to move back, forward as well as to refresh a page.</a:t>
            </a:r>
          </a:p>
          <a:p>
            <a:r>
              <a:rPr lang="en-US" sz="2500" b="1" dirty="0" err="1">
                <a:solidFill>
                  <a:schemeClr val="tx1"/>
                </a:solidFill>
              </a:rPr>
              <a:t>driver.navigate</a:t>
            </a:r>
            <a:r>
              <a:rPr lang="en-US" sz="2500" b="1" dirty="0">
                <a:solidFill>
                  <a:schemeClr val="tx1"/>
                </a:solidFill>
              </a:rPr>
              <a:t>().forward();</a:t>
            </a:r>
            <a:r>
              <a:rPr lang="en-US" sz="2500" dirty="0">
                <a:solidFill>
                  <a:schemeClr val="tx1"/>
                </a:solidFill>
              </a:rPr>
              <a:t> – to navigate to the next web page with reference to the browser’s history</a:t>
            </a:r>
            <a:br>
              <a:rPr lang="en-US" sz="2500" dirty="0">
                <a:solidFill>
                  <a:schemeClr val="tx1"/>
                </a:solidFill>
              </a:rPr>
            </a:br>
            <a:r>
              <a:rPr lang="en-US" sz="2500" b="1" dirty="0" err="1">
                <a:solidFill>
                  <a:schemeClr val="tx1"/>
                </a:solidFill>
              </a:rPr>
              <a:t>driver.navigate</a:t>
            </a:r>
            <a:r>
              <a:rPr lang="en-US" sz="2500" b="1" dirty="0">
                <a:solidFill>
                  <a:schemeClr val="tx1"/>
                </a:solidFill>
              </a:rPr>
              <a:t>().back();</a:t>
            </a:r>
            <a:r>
              <a:rPr lang="en-US" sz="2500" dirty="0">
                <a:solidFill>
                  <a:schemeClr val="tx1"/>
                </a:solidFill>
              </a:rPr>
              <a:t> – takes back to the previous webpage with reference to the browser’s history</a:t>
            </a:r>
            <a:br>
              <a:rPr lang="en-US" sz="2500" dirty="0">
                <a:solidFill>
                  <a:schemeClr val="tx1"/>
                </a:solidFill>
              </a:rPr>
            </a:br>
            <a:r>
              <a:rPr lang="en-US" sz="2500" b="1" dirty="0" err="1">
                <a:solidFill>
                  <a:schemeClr val="tx1"/>
                </a:solidFill>
              </a:rPr>
              <a:t>driver.navigate</a:t>
            </a:r>
            <a:r>
              <a:rPr lang="en-US" sz="2500" b="1" dirty="0">
                <a:solidFill>
                  <a:schemeClr val="tx1"/>
                </a:solidFill>
              </a:rPr>
              <a:t>().refresh(); </a:t>
            </a:r>
            <a:r>
              <a:rPr lang="en-US" sz="2500" dirty="0">
                <a:solidFill>
                  <a:schemeClr val="tx1"/>
                </a:solidFill>
              </a:rPr>
              <a:t>– to refresh the current web page thereby reloading all the web elements</a:t>
            </a:r>
            <a:br>
              <a:rPr lang="en-US" sz="2500" dirty="0">
                <a:solidFill>
                  <a:schemeClr val="tx1"/>
                </a:solidFill>
              </a:rPr>
            </a:br>
            <a:r>
              <a:rPr lang="en-US" sz="2500" b="1" dirty="0" err="1">
                <a:solidFill>
                  <a:schemeClr val="tx1"/>
                </a:solidFill>
              </a:rPr>
              <a:t>driver.navigate</a:t>
            </a:r>
            <a:r>
              <a:rPr lang="en-US" sz="2500" b="1" dirty="0">
                <a:solidFill>
                  <a:schemeClr val="tx1"/>
                </a:solidFill>
              </a:rPr>
              <a:t>().to(“</a:t>
            </a:r>
            <a:r>
              <a:rPr lang="en-US" sz="2500" b="1" dirty="0" err="1">
                <a:solidFill>
                  <a:schemeClr val="tx1"/>
                </a:solidFill>
              </a:rPr>
              <a:t>url</a:t>
            </a:r>
            <a:r>
              <a:rPr lang="en-US" sz="2500" b="1" dirty="0">
                <a:solidFill>
                  <a:schemeClr val="tx1"/>
                </a:solidFill>
              </a:rPr>
              <a:t>”); </a:t>
            </a:r>
            <a:r>
              <a:rPr lang="en-US" sz="2500" dirty="0">
                <a:solidFill>
                  <a:schemeClr val="tx1"/>
                </a:solidFill>
              </a:rPr>
              <a:t>– to launch a new web browser window and navigate to the specified URL</a:t>
            </a:r>
          </a:p>
        </p:txBody>
      </p:sp>
    </p:spTree>
    <p:extLst>
      <p:ext uri="{BB962C8B-B14F-4D97-AF65-F5344CB8AC3E}">
        <p14:creationId xmlns:p14="http://schemas.microsoft.com/office/powerpoint/2010/main" val="40909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367897" y="799546"/>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b="1" dirty="0">
                <a:solidFill>
                  <a:schemeClr val="tx1"/>
                </a:solidFill>
              </a:rPr>
              <a:t>What is the alternative to </a:t>
            </a:r>
            <a:r>
              <a:rPr lang="en-US" sz="2900" b="1" i="1" dirty="0" err="1">
                <a:solidFill>
                  <a:schemeClr val="tx1"/>
                </a:solidFill>
              </a:rPr>
              <a:t>driver.get</a:t>
            </a:r>
            <a:r>
              <a:rPr lang="en-US" sz="2900" b="1" i="1" dirty="0">
                <a:solidFill>
                  <a:schemeClr val="tx1"/>
                </a:solidFill>
              </a:rPr>
              <a:t>()</a:t>
            </a:r>
            <a:r>
              <a:rPr lang="en-US" sz="2900" b="1" dirty="0">
                <a:solidFill>
                  <a:schemeClr val="tx1"/>
                </a:solidFill>
              </a:rPr>
              <a:t>method to open an URL using Selenium WebDriver?</a:t>
            </a:r>
            <a:endParaRPr lang="en-US" sz="29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017658" y="2876715"/>
            <a:ext cx="10484498" cy="3181739"/>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dirty="0">
                <a:solidFill>
                  <a:schemeClr val="tx1"/>
                </a:solidFill>
              </a:rPr>
              <a:t>Alternative method to </a:t>
            </a:r>
            <a:r>
              <a:rPr lang="en-US" sz="2900" i="1" dirty="0" err="1">
                <a:solidFill>
                  <a:schemeClr val="tx1"/>
                </a:solidFill>
              </a:rPr>
              <a:t>driver.get</a:t>
            </a:r>
            <a:r>
              <a:rPr lang="en-US" sz="2900" i="1" dirty="0">
                <a:solidFill>
                  <a:schemeClr val="tx1"/>
                </a:solidFill>
              </a:rPr>
              <a:t>(“</a:t>
            </a:r>
            <a:r>
              <a:rPr lang="en-US" sz="2900" i="1" dirty="0" err="1">
                <a:solidFill>
                  <a:schemeClr val="tx1"/>
                </a:solidFill>
              </a:rPr>
              <a:t>url</a:t>
            </a:r>
            <a:r>
              <a:rPr lang="en-US" sz="2900" i="1" dirty="0">
                <a:solidFill>
                  <a:schemeClr val="tx1"/>
                </a:solidFill>
              </a:rPr>
              <a:t>”)</a:t>
            </a:r>
            <a:r>
              <a:rPr lang="en-US" sz="2900" dirty="0">
                <a:solidFill>
                  <a:schemeClr val="tx1"/>
                </a:solidFill>
              </a:rPr>
              <a:t> method is </a:t>
            </a:r>
            <a:r>
              <a:rPr lang="en-US" sz="2900" i="1" dirty="0">
                <a:solidFill>
                  <a:schemeClr val="tx1"/>
                </a:solidFill>
              </a:rPr>
              <a:t>driver.navigate.to(“</a:t>
            </a:r>
            <a:r>
              <a:rPr lang="en-US" sz="2900" i="1" dirty="0" err="1">
                <a:solidFill>
                  <a:schemeClr val="tx1"/>
                </a:solidFill>
              </a:rPr>
              <a:t>url</a:t>
            </a:r>
            <a:r>
              <a:rPr lang="en-US" sz="2900" i="1" dirty="0">
                <a:solidFill>
                  <a:schemeClr val="tx1"/>
                </a:solidFill>
              </a:rPr>
              <a:t>”)</a:t>
            </a:r>
            <a:endParaRPr lang="en-US" sz="2900" dirty="0">
              <a:solidFill>
                <a:schemeClr val="tx1"/>
              </a:solidFill>
            </a:endParaRPr>
          </a:p>
          <a:p>
            <a:pPr algn="ctr"/>
            <a:endParaRPr lang="en-US" sz="2900" dirty="0">
              <a:solidFill>
                <a:schemeClr val="tx1"/>
              </a:solidFill>
            </a:endParaRPr>
          </a:p>
        </p:txBody>
      </p:sp>
    </p:spTree>
    <p:extLst>
      <p:ext uri="{BB962C8B-B14F-4D97-AF65-F5344CB8AC3E}">
        <p14:creationId xmlns:p14="http://schemas.microsoft.com/office/powerpoint/2010/main" val="253221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16EF140-981C-4DBD-8EA6-FB8A4E2C674A}"/>
              </a:ext>
            </a:extLst>
          </p:cNvPr>
          <p:cNvGraphicFramePr/>
          <p:nvPr>
            <p:extLst>
              <p:ext uri="{D42A27DB-BD31-4B8C-83A1-F6EECF244321}">
                <p14:modId xmlns:p14="http://schemas.microsoft.com/office/powerpoint/2010/main" val="1152383320"/>
              </p:ext>
            </p:extLst>
          </p:nvPr>
        </p:nvGraphicFramePr>
        <p:xfrm>
          <a:off x="1615736" y="1287837"/>
          <a:ext cx="9001958"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Rounded Corners 4">
            <a:extLst>
              <a:ext uri="{FF2B5EF4-FFF2-40B4-BE49-F238E27FC236}">
                <a16:creationId xmlns:a16="http://schemas.microsoft.com/office/drawing/2014/main" id="{D38862D1-B799-4426-9CD1-D18C3716FA83}"/>
              </a:ext>
            </a:extLst>
          </p:cNvPr>
          <p:cNvSpPr/>
          <p:nvPr/>
        </p:nvSpPr>
        <p:spPr>
          <a:xfrm>
            <a:off x="1269507" y="390617"/>
            <a:ext cx="9001957" cy="683581"/>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 OTHER MEETINGS</a:t>
            </a:r>
            <a:endParaRPr lang="en-US" dirty="0">
              <a:solidFill>
                <a:schemeClr val="tx1"/>
              </a:solidFill>
            </a:endParaRPr>
          </a:p>
        </p:txBody>
      </p:sp>
    </p:spTree>
    <p:extLst>
      <p:ext uri="{BB962C8B-B14F-4D97-AF65-F5344CB8AC3E}">
        <p14:creationId xmlns:p14="http://schemas.microsoft.com/office/powerpoint/2010/main" val="358701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367897" y="799546"/>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How to pause a test execution for 5 seconds at a specific point?</a:t>
            </a:r>
            <a:endParaRPr lang="en-US"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853751" y="2662957"/>
            <a:ext cx="10484498" cy="3610947"/>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tx1"/>
                </a:solidFill>
              </a:rPr>
              <a:t>By using </a:t>
            </a:r>
            <a:r>
              <a:rPr lang="en-US" sz="3000" b="1" dirty="0" err="1">
                <a:solidFill>
                  <a:schemeClr val="tx1"/>
                </a:solidFill>
              </a:rPr>
              <a:t>java.lang.Thread.sleep</a:t>
            </a:r>
            <a:r>
              <a:rPr lang="en-US" sz="3000" i="1" dirty="0">
                <a:solidFill>
                  <a:schemeClr val="tx1"/>
                </a:solidFill>
              </a:rPr>
              <a:t>(long milliseconds) </a:t>
            </a:r>
            <a:r>
              <a:rPr lang="en-US" sz="3000" dirty="0">
                <a:solidFill>
                  <a:schemeClr val="tx1"/>
                </a:solidFill>
              </a:rPr>
              <a:t>method we could pause the execution for a specific time.</a:t>
            </a:r>
          </a:p>
          <a:p>
            <a:r>
              <a:rPr lang="en-US" sz="3000" dirty="0">
                <a:solidFill>
                  <a:schemeClr val="tx1"/>
                </a:solidFill>
              </a:rPr>
              <a:t> To pause 5 seconds, we need to pass parameter as 5000 </a:t>
            </a:r>
          </a:p>
          <a:p>
            <a:r>
              <a:rPr lang="en-US" sz="3000" dirty="0">
                <a:solidFill>
                  <a:schemeClr val="tx1"/>
                </a:solidFill>
              </a:rPr>
              <a:t>(5 seconds)</a:t>
            </a:r>
          </a:p>
          <a:p>
            <a:endParaRPr lang="en-US" sz="3000" dirty="0">
              <a:solidFill>
                <a:schemeClr val="tx1"/>
              </a:solidFill>
            </a:endParaRPr>
          </a:p>
        </p:txBody>
      </p:sp>
    </p:spTree>
    <p:extLst>
      <p:ext uri="{BB962C8B-B14F-4D97-AF65-F5344CB8AC3E}">
        <p14:creationId xmlns:p14="http://schemas.microsoft.com/office/powerpoint/2010/main" val="419808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367897" y="799546"/>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b="1" dirty="0">
                <a:solidFill>
                  <a:schemeClr val="tx1"/>
                </a:solidFill>
              </a:rPr>
              <a:t>How to press ENTER key on text box In Selenium WebDriver?</a:t>
            </a:r>
            <a:endParaRPr lang="en-US" sz="29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982824" y="2192695"/>
            <a:ext cx="10484498" cy="225800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dirty="0">
                <a:solidFill>
                  <a:schemeClr val="tx1"/>
                </a:solidFill>
              </a:rPr>
              <a:t>To press ENTER key using Selenium WebDriver, </a:t>
            </a:r>
          </a:p>
          <a:p>
            <a:pPr algn="ctr"/>
            <a:r>
              <a:rPr lang="en-US" sz="2900" dirty="0">
                <a:solidFill>
                  <a:schemeClr val="tx1"/>
                </a:solidFill>
              </a:rPr>
              <a:t>We need to use Selenium </a:t>
            </a:r>
            <a:r>
              <a:rPr lang="en-US" sz="2900" dirty="0" err="1">
                <a:solidFill>
                  <a:schemeClr val="tx1"/>
                </a:solidFill>
              </a:rPr>
              <a:t>Enum</a:t>
            </a:r>
            <a:r>
              <a:rPr lang="en-US" sz="2900" dirty="0">
                <a:solidFill>
                  <a:schemeClr val="tx1"/>
                </a:solidFill>
              </a:rPr>
              <a:t> Keys with its constant ENTER.</a:t>
            </a:r>
          </a:p>
        </p:txBody>
      </p:sp>
      <p:pic>
        <p:nvPicPr>
          <p:cNvPr id="4" name="Picture 3">
            <a:extLst>
              <a:ext uri="{FF2B5EF4-FFF2-40B4-BE49-F238E27FC236}">
                <a16:creationId xmlns:a16="http://schemas.microsoft.com/office/drawing/2014/main" id="{B8272826-E287-4056-8686-89EAB66FBC45}"/>
              </a:ext>
            </a:extLst>
          </p:cNvPr>
          <p:cNvPicPr/>
          <p:nvPr/>
        </p:nvPicPr>
        <p:blipFill>
          <a:blip r:embed="rId2"/>
          <a:stretch>
            <a:fillRect/>
          </a:stretch>
        </p:blipFill>
        <p:spPr>
          <a:xfrm>
            <a:off x="3299777" y="5064125"/>
            <a:ext cx="4963795" cy="273050"/>
          </a:xfrm>
          <a:prstGeom prst="rect">
            <a:avLst/>
          </a:prstGeom>
        </p:spPr>
      </p:pic>
    </p:spTree>
    <p:extLst>
      <p:ext uri="{BB962C8B-B14F-4D97-AF65-F5344CB8AC3E}">
        <p14:creationId xmlns:p14="http://schemas.microsoft.com/office/powerpoint/2010/main" val="1040097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367897" y="799546"/>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b="1" dirty="0">
                <a:solidFill>
                  <a:schemeClr val="tx1"/>
                </a:solidFill>
              </a:rPr>
              <a:t>How to click on a hyperlink using Selenium WebDriver?</a:t>
            </a:r>
            <a:endParaRPr lang="en-US" sz="2900" dirty="0">
              <a:solidFill>
                <a:schemeClr val="tx1"/>
              </a:solidFill>
            </a:endParaRPr>
          </a:p>
          <a:p>
            <a:pPr algn="ctr"/>
            <a:endParaRPr lang="en-US" sz="29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982824" y="2192695"/>
            <a:ext cx="10484498" cy="155821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dirty="0">
                <a:solidFill>
                  <a:schemeClr val="tx1"/>
                </a:solidFill>
              </a:rPr>
              <a:t>We use click() method in Selenium to click on the hyperlink</a:t>
            </a:r>
          </a:p>
          <a:p>
            <a:pPr algn="ctr"/>
            <a:endParaRPr lang="en-US" sz="2900" dirty="0">
              <a:solidFill>
                <a:schemeClr val="tx1"/>
              </a:solidFill>
            </a:endParaRPr>
          </a:p>
        </p:txBody>
      </p:sp>
      <p:pic>
        <p:nvPicPr>
          <p:cNvPr id="5" name="Picture 4">
            <a:extLst>
              <a:ext uri="{FF2B5EF4-FFF2-40B4-BE49-F238E27FC236}">
                <a16:creationId xmlns:a16="http://schemas.microsoft.com/office/drawing/2014/main" id="{DBF558FF-A121-4EE9-A6A2-125F77EB84A4}"/>
              </a:ext>
            </a:extLst>
          </p:cNvPr>
          <p:cNvPicPr/>
          <p:nvPr/>
        </p:nvPicPr>
        <p:blipFill>
          <a:blip r:embed="rId2"/>
          <a:stretch>
            <a:fillRect/>
          </a:stretch>
        </p:blipFill>
        <p:spPr>
          <a:xfrm>
            <a:off x="1679510" y="4872627"/>
            <a:ext cx="8182947" cy="378460"/>
          </a:xfrm>
          <a:prstGeom prst="rect">
            <a:avLst/>
          </a:prstGeom>
        </p:spPr>
      </p:pic>
    </p:spTree>
    <p:extLst>
      <p:ext uri="{BB962C8B-B14F-4D97-AF65-F5344CB8AC3E}">
        <p14:creationId xmlns:p14="http://schemas.microsoft.com/office/powerpoint/2010/main" val="601366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heel(1)">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367897" y="799546"/>
            <a:ext cx="9148917" cy="111515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How to get an attribute value using Selenium WebDriver?</a:t>
            </a:r>
            <a:endParaRPr lang="en-US" sz="25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982824" y="2192695"/>
            <a:ext cx="10484498" cy="155821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500">
                <a:solidFill>
                  <a:schemeClr val="tx1"/>
                </a:solidFill>
              </a:rPr>
              <a:t>By using getAttribute(value);</a:t>
            </a:r>
          </a:p>
          <a:p>
            <a:r>
              <a:rPr lang="en-US" sz="2500">
                <a:solidFill>
                  <a:schemeClr val="tx1"/>
                </a:solidFill>
              </a:rPr>
              <a:t>It returns the value of the attribute passed as a parameter.</a:t>
            </a:r>
          </a:p>
          <a:p>
            <a:r>
              <a:rPr lang="en-US" sz="2500">
                <a:solidFill>
                  <a:schemeClr val="tx1"/>
                </a:solidFill>
              </a:rPr>
              <a:t>HTML:</a:t>
            </a:r>
          </a:p>
        </p:txBody>
      </p:sp>
      <p:graphicFrame>
        <p:nvGraphicFramePr>
          <p:cNvPr id="8" name="Table 7">
            <a:extLst>
              <a:ext uri="{FF2B5EF4-FFF2-40B4-BE49-F238E27FC236}">
                <a16:creationId xmlns:a16="http://schemas.microsoft.com/office/drawing/2014/main" id="{E09EE3E8-CDBC-4CBC-A20D-5244328F9497}"/>
              </a:ext>
            </a:extLst>
          </p:cNvPr>
          <p:cNvGraphicFramePr>
            <a:graphicFrameLocks noGrp="1"/>
          </p:cNvGraphicFramePr>
          <p:nvPr>
            <p:extLst/>
          </p:nvPr>
        </p:nvGraphicFramePr>
        <p:xfrm>
          <a:off x="1089498" y="3892867"/>
          <a:ext cx="10377824" cy="581856"/>
        </p:xfrm>
        <a:graphic>
          <a:graphicData uri="http://schemas.openxmlformats.org/drawingml/2006/table">
            <a:tbl>
              <a:tblPr firstRow="1" firstCol="1" bandRow="1">
                <a:tableStyleId>{5C22544A-7EE6-4342-B048-85BDC9FD1C3A}</a:tableStyleId>
              </a:tblPr>
              <a:tblGrid>
                <a:gridCol w="143343">
                  <a:extLst>
                    <a:ext uri="{9D8B030D-6E8A-4147-A177-3AD203B41FA5}">
                      <a16:colId xmlns:a16="http://schemas.microsoft.com/office/drawing/2014/main" val="76003662"/>
                    </a:ext>
                  </a:extLst>
                </a:gridCol>
                <a:gridCol w="10234481">
                  <a:extLst>
                    <a:ext uri="{9D8B030D-6E8A-4147-A177-3AD203B41FA5}">
                      <a16:colId xmlns:a16="http://schemas.microsoft.com/office/drawing/2014/main" val="1466391113"/>
                    </a:ext>
                  </a:extLst>
                </a:gridCol>
              </a:tblGrid>
              <a:tr h="581856">
                <a:tc>
                  <a:txBody>
                    <a:bodyPr/>
                    <a:lstStyle/>
                    <a:p>
                      <a:pPr marL="0" marR="0" algn="ctr">
                        <a:lnSpc>
                          <a:spcPct val="200000"/>
                        </a:lnSpc>
                        <a:spcBef>
                          <a:spcPts val="0"/>
                        </a:spcBef>
                        <a:spcAft>
                          <a:spcPts val="0"/>
                        </a:spcAft>
                      </a:pPr>
                      <a:r>
                        <a:rPr lang="en-US" sz="1500">
                          <a:solidFill>
                            <a:schemeClr val="tx1"/>
                          </a:solidFill>
                          <a:effectLst/>
                        </a:rPr>
                        <a:t>1</a:t>
                      </a:r>
                      <a:endParaRPr lang="en-US" sz="15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200000"/>
                        </a:lnSpc>
                        <a:spcBef>
                          <a:spcPts val="0"/>
                        </a:spcBef>
                        <a:spcAft>
                          <a:spcPts val="0"/>
                        </a:spcAft>
                      </a:pPr>
                      <a:r>
                        <a:rPr lang="en-US" sz="1500" dirty="0">
                          <a:solidFill>
                            <a:schemeClr val="tx1"/>
                          </a:solidFill>
                          <a:effectLst/>
                        </a:rPr>
                        <a:t>&lt;input name="</a:t>
                      </a:r>
                      <a:r>
                        <a:rPr lang="en-US" sz="1500" dirty="0" err="1">
                          <a:solidFill>
                            <a:schemeClr val="tx1"/>
                          </a:solidFill>
                          <a:effectLst/>
                        </a:rPr>
                        <a:t>nameSelenium</a:t>
                      </a:r>
                      <a:r>
                        <a:rPr lang="en-US" sz="1500" dirty="0">
                          <a:solidFill>
                            <a:schemeClr val="tx1"/>
                          </a:solidFill>
                          <a:effectLst/>
                        </a:rPr>
                        <a:t>" value="</a:t>
                      </a:r>
                      <a:r>
                        <a:rPr lang="en-US" sz="1500" dirty="0" err="1">
                          <a:solidFill>
                            <a:schemeClr val="tx1"/>
                          </a:solidFill>
                          <a:effectLst/>
                        </a:rPr>
                        <a:t>valueSelenium</a:t>
                      </a:r>
                      <a:r>
                        <a:rPr lang="en-US" sz="1500" dirty="0">
                          <a:solidFill>
                            <a:schemeClr val="tx1"/>
                          </a:solidFill>
                          <a:effectLst/>
                        </a:rPr>
                        <a:t>"&gt;</a:t>
                      </a:r>
                      <a:r>
                        <a:rPr lang="en-US" sz="1500" dirty="0" err="1">
                          <a:solidFill>
                            <a:schemeClr val="tx1"/>
                          </a:solidFill>
                          <a:effectLst/>
                        </a:rPr>
                        <a:t>SoftwareTestingMaterial</a:t>
                      </a:r>
                      <a:r>
                        <a:rPr lang="en-US" sz="1500" dirty="0">
                          <a:solidFill>
                            <a:schemeClr val="tx1"/>
                          </a:solidFill>
                          <a:effectLst/>
                        </a:rPr>
                        <a:t>&lt;/input&gt;</a:t>
                      </a:r>
                      <a:endParaRPr lang="en-US" sz="15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278694532"/>
                  </a:ext>
                </a:extLst>
              </a:tr>
            </a:tbl>
          </a:graphicData>
        </a:graphic>
      </p:graphicFrame>
      <p:graphicFrame>
        <p:nvGraphicFramePr>
          <p:cNvPr id="10" name="Table 9">
            <a:extLst>
              <a:ext uri="{FF2B5EF4-FFF2-40B4-BE49-F238E27FC236}">
                <a16:creationId xmlns:a16="http://schemas.microsoft.com/office/drawing/2014/main" id="{12B65E0A-9642-4464-9EC9-A4A4E17E27C9}"/>
              </a:ext>
            </a:extLst>
          </p:cNvPr>
          <p:cNvGraphicFramePr>
            <a:graphicFrameLocks noGrp="1"/>
          </p:cNvGraphicFramePr>
          <p:nvPr>
            <p:extLst/>
          </p:nvPr>
        </p:nvGraphicFramePr>
        <p:xfrm>
          <a:off x="1089498" y="4717915"/>
          <a:ext cx="10377823" cy="2090411"/>
        </p:xfrm>
        <a:graphic>
          <a:graphicData uri="http://schemas.openxmlformats.org/drawingml/2006/table">
            <a:tbl>
              <a:tblPr firstRow="1" firstCol="1" bandRow="1">
                <a:tableStyleId>{5C22544A-7EE6-4342-B048-85BDC9FD1C3A}</a:tableStyleId>
              </a:tblPr>
              <a:tblGrid>
                <a:gridCol w="114172">
                  <a:extLst>
                    <a:ext uri="{9D8B030D-6E8A-4147-A177-3AD203B41FA5}">
                      <a16:colId xmlns:a16="http://schemas.microsoft.com/office/drawing/2014/main" val="3165772440"/>
                    </a:ext>
                  </a:extLst>
                </a:gridCol>
                <a:gridCol w="10263651">
                  <a:extLst>
                    <a:ext uri="{9D8B030D-6E8A-4147-A177-3AD203B41FA5}">
                      <a16:colId xmlns:a16="http://schemas.microsoft.com/office/drawing/2014/main" val="3528614508"/>
                    </a:ext>
                  </a:extLst>
                </a:gridCol>
              </a:tblGrid>
              <a:tr h="2090411">
                <a:tc>
                  <a:txBody>
                    <a:bodyPr/>
                    <a:lstStyle/>
                    <a:p>
                      <a:pPr marL="0" marR="0" algn="ctr">
                        <a:lnSpc>
                          <a:spcPct val="200000"/>
                        </a:lnSpc>
                        <a:spcBef>
                          <a:spcPts val="0"/>
                        </a:spcBef>
                        <a:spcAft>
                          <a:spcPts val="0"/>
                        </a:spcAft>
                      </a:pPr>
                      <a:r>
                        <a:rPr lang="en-US" sz="2000">
                          <a:solidFill>
                            <a:schemeClr val="tx1"/>
                          </a:solidFill>
                          <a:effectLst/>
                        </a:rPr>
                        <a:t>1</a:t>
                      </a:r>
                    </a:p>
                    <a:p>
                      <a:pPr marL="0" marR="0" algn="ctr">
                        <a:lnSpc>
                          <a:spcPct val="200000"/>
                        </a:lnSpc>
                        <a:spcBef>
                          <a:spcPts val="0"/>
                        </a:spcBef>
                        <a:spcAft>
                          <a:spcPts val="0"/>
                        </a:spcAft>
                      </a:pPr>
                      <a:r>
                        <a:rPr lang="en-US" sz="2000">
                          <a:solidFill>
                            <a:schemeClr val="tx1"/>
                          </a:solidFill>
                          <a:effectLst/>
                        </a:rPr>
                        <a:t>2</a:t>
                      </a:r>
                    </a:p>
                    <a:p>
                      <a:pPr marL="0" marR="0" algn="ctr">
                        <a:lnSpc>
                          <a:spcPct val="200000"/>
                        </a:lnSpc>
                        <a:spcBef>
                          <a:spcPts val="0"/>
                        </a:spcBef>
                        <a:spcAft>
                          <a:spcPts val="0"/>
                        </a:spcAft>
                      </a:pPr>
                      <a:r>
                        <a:rPr lang="en-US" sz="2000">
                          <a:solidFill>
                            <a:schemeClr val="tx1"/>
                          </a:solidFill>
                          <a:effectLst/>
                        </a:rPr>
                        <a:t>3</a:t>
                      </a:r>
                      <a:endParaRPr lang="en-US" sz="20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200000"/>
                        </a:lnSpc>
                        <a:spcBef>
                          <a:spcPts val="0"/>
                        </a:spcBef>
                        <a:spcAft>
                          <a:spcPts val="0"/>
                        </a:spcAft>
                      </a:pPr>
                      <a:r>
                        <a:rPr lang="en-US" sz="2000" dirty="0">
                          <a:solidFill>
                            <a:schemeClr val="tx1"/>
                          </a:solidFill>
                          <a:effectLst/>
                        </a:rPr>
                        <a:t>String </a:t>
                      </a:r>
                      <a:r>
                        <a:rPr lang="en-US" sz="2000" dirty="0" err="1">
                          <a:solidFill>
                            <a:schemeClr val="tx1"/>
                          </a:solidFill>
                          <a:effectLst/>
                        </a:rPr>
                        <a:t>attributeValue</a:t>
                      </a:r>
                      <a:r>
                        <a:rPr lang="en-US" sz="2000" dirty="0">
                          <a:solidFill>
                            <a:schemeClr val="tx1"/>
                          </a:solidFill>
                          <a:effectLst/>
                        </a:rPr>
                        <a:t> = </a:t>
                      </a:r>
                      <a:r>
                        <a:rPr lang="en-US" sz="2000" dirty="0" err="1">
                          <a:solidFill>
                            <a:schemeClr val="tx1"/>
                          </a:solidFill>
                          <a:effectLst/>
                        </a:rPr>
                        <a:t>driver.findElement</a:t>
                      </a:r>
                      <a:r>
                        <a:rPr lang="en-US" sz="2000" dirty="0">
                          <a:solidFill>
                            <a:schemeClr val="tx1"/>
                          </a:solidFill>
                          <a:effectLst/>
                        </a:rPr>
                        <a:t>(By.name("</a:t>
                      </a:r>
                      <a:r>
                        <a:rPr lang="en-US" sz="2000" dirty="0" err="1">
                          <a:solidFill>
                            <a:schemeClr val="tx1"/>
                          </a:solidFill>
                          <a:effectLst/>
                        </a:rPr>
                        <a:t>nameSelenium</a:t>
                      </a:r>
                      <a:r>
                        <a:rPr lang="en-US" sz="2000" dirty="0">
                          <a:solidFill>
                            <a:schemeClr val="tx1"/>
                          </a:solidFill>
                          <a:effectLst/>
                        </a:rPr>
                        <a:t>")).</a:t>
                      </a:r>
                      <a:r>
                        <a:rPr lang="en-US" sz="2000" dirty="0" err="1">
                          <a:solidFill>
                            <a:schemeClr val="tx1"/>
                          </a:solidFill>
                          <a:effectLst/>
                        </a:rPr>
                        <a:t>getAttribute</a:t>
                      </a:r>
                      <a:r>
                        <a:rPr lang="en-US" sz="2000" dirty="0">
                          <a:solidFill>
                            <a:schemeClr val="tx1"/>
                          </a:solidFill>
                          <a:effectLst/>
                        </a:rPr>
                        <a:t>("value");</a:t>
                      </a:r>
                    </a:p>
                    <a:p>
                      <a:pPr marL="0" marR="0">
                        <a:lnSpc>
                          <a:spcPct val="200000"/>
                        </a:lnSpc>
                        <a:spcBef>
                          <a:spcPts val="0"/>
                        </a:spcBef>
                        <a:spcAft>
                          <a:spcPts val="0"/>
                        </a:spcAft>
                      </a:pPr>
                      <a:r>
                        <a:rPr lang="en-US" sz="2000" dirty="0" err="1">
                          <a:solidFill>
                            <a:schemeClr val="tx1"/>
                          </a:solidFill>
                          <a:effectLst/>
                        </a:rPr>
                        <a:t>System.out.println</a:t>
                      </a:r>
                      <a:r>
                        <a:rPr lang="en-US" sz="2000" dirty="0">
                          <a:solidFill>
                            <a:schemeClr val="tx1"/>
                          </a:solidFill>
                          <a:effectLst/>
                        </a:rPr>
                        <a:t>("Available attribute value is :"+</a:t>
                      </a:r>
                      <a:r>
                        <a:rPr lang="en-US" sz="2000" dirty="0" err="1">
                          <a:solidFill>
                            <a:schemeClr val="tx1"/>
                          </a:solidFill>
                          <a:effectLst/>
                        </a:rPr>
                        <a:t>attributeValue</a:t>
                      </a:r>
                      <a:r>
                        <a:rPr lang="en-US" sz="2000" dirty="0">
                          <a:solidFill>
                            <a:schemeClr val="tx1"/>
                          </a:solidFill>
                          <a:effectLst/>
                        </a:rPr>
                        <a:t>);</a:t>
                      </a:r>
                    </a:p>
                    <a:p>
                      <a:pPr marL="0" marR="0">
                        <a:lnSpc>
                          <a:spcPct val="200000"/>
                        </a:lnSpc>
                        <a:spcBef>
                          <a:spcPts val="0"/>
                        </a:spcBef>
                        <a:spcAft>
                          <a:spcPts val="0"/>
                        </a:spcAft>
                      </a:pPr>
                      <a:r>
                        <a:rPr lang="en-US" sz="2000" dirty="0">
                          <a:solidFill>
                            <a:schemeClr val="tx1"/>
                          </a:solidFill>
                          <a:effectLst/>
                        </a:rPr>
                        <a:t>Output: </a:t>
                      </a:r>
                      <a:r>
                        <a:rPr lang="en-US" sz="2000" dirty="0" err="1">
                          <a:solidFill>
                            <a:schemeClr val="tx1"/>
                          </a:solidFill>
                          <a:effectLst/>
                        </a:rPr>
                        <a:t>valueSelenium</a:t>
                      </a:r>
                      <a:endParaRPr lang="en-US" sz="20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009771304"/>
                  </a:ext>
                </a:extLst>
              </a:tr>
            </a:tbl>
          </a:graphicData>
        </a:graphic>
      </p:graphicFrame>
    </p:spTree>
    <p:extLst>
      <p:ext uri="{BB962C8B-B14F-4D97-AF65-F5344CB8AC3E}">
        <p14:creationId xmlns:p14="http://schemas.microsoft.com/office/powerpoint/2010/main" val="20132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367897" y="799547"/>
            <a:ext cx="9148917" cy="69335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b="1" dirty="0">
                <a:solidFill>
                  <a:schemeClr val="tx1"/>
                </a:solidFill>
              </a:rPr>
              <a:t>How to get a text of a web element?</a:t>
            </a:r>
            <a:endParaRPr lang="en-US" sz="29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853751" y="1744826"/>
            <a:ext cx="10484498" cy="765109"/>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dirty="0">
                <a:solidFill>
                  <a:schemeClr val="tx1"/>
                </a:solidFill>
              </a:rPr>
              <a:t>By using </a:t>
            </a:r>
            <a:r>
              <a:rPr lang="en-US" sz="2900" dirty="0" err="1">
                <a:solidFill>
                  <a:schemeClr val="tx1"/>
                </a:solidFill>
              </a:rPr>
              <a:t>getText</a:t>
            </a:r>
            <a:r>
              <a:rPr lang="en-US" sz="2900" dirty="0">
                <a:solidFill>
                  <a:schemeClr val="tx1"/>
                </a:solidFill>
              </a:rPr>
              <a:t>() method</a:t>
            </a:r>
          </a:p>
        </p:txBody>
      </p:sp>
      <p:pic>
        <p:nvPicPr>
          <p:cNvPr id="6" name="Picture 5">
            <a:extLst>
              <a:ext uri="{FF2B5EF4-FFF2-40B4-BE49-F238E27FC236}">
                <a16:creationId xmlns:a16="http://schemas.microsoft.com/office/drawing/2014/main" id="{ACFFD515-C12F-4BB2-B944-E0FF96817501}"/>
              </a:ext>
            </a:extLst>
          </p:cNvPr>
          <p:cNvPicPr/>
          <p:nvPr/>
        </p:nvPicPr>
        <p:blipFill>
          <a:blip r:embed="rId2"/>
          <a:stretch>
            <a:fillRect/>
          </a:stretch>
        </p:blipFill>
        <p:spPr>
          <a:xfrm>
            <a:off x="1082352" y="2519362"/>
            <a:ext cx="9918440" cy="4058720"/>
          </a:xfrm>
          <a:prstGeom prst="rect">
            <a:avLst/>
          </a:prstGeom>
        </p:spPr>
      </p:pic>
    </p:spTree>
    <p:extLst>
      <p:ext uri="{BB962C8B-B14F-4D97-AF65-F5344CB8AC3E}">
        <p14:creationId xmlns:p14="http://schemas.microsoft.com/office/powerpoint/2010/main" val="193575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367897" y="799547"/>
            <a:ext cx="9148917" cy="69335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How to clear the text in the text box using Selenium WebDriver?</a:t>
            </a:r>
            <a:endParaRPr lang="en-US" sz="26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853751" y="1744826"/>
            <a:ext cx="10484498" cy="765109"/>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By using clear() method</a:t>
            </a:r>
          </a:p>
        </p:txBody>
      </p:sp>
      <p:pic>
        <p:nvPicPr>
          <p:cNvPr id="5" name="Picture 4">
            <a:extLst>
              <a:ext uri="{FF2B5EF4-FFF2-40B4-BE49-F238E27FC236}">
                <a16:creationId xmlns:a16="http://schemas.microsoft.com/office/drawing/2014/main" id="{37D1DF08-C633-472C-A3AC-8B948EEAD5F6}"/>
              </a:ext>
            </a:extLst>
          </p:cNvPr>
          <p:cNvPicPr/>
          <p:nvPr/>
        </p:nvPicPr>
        <p:blipFill>
          <a:blip r:embed="rId2"/>
          <a:stretch>
            <a:fillRect/>
          </a:stretch>
        </p:blipFill>
        <p:spPr>
          <a:xfrm>
            <a:off x="923730" y="2970846"/>
            <a:ext cx="10319657" cy="3523259"/>
          </a:xfrm>
          <a:prstGeom prst="rect">
            <a:avLst/>
          </a:prstGeom>
        </p:spPr>
      </p:pic>
    </p:spTree>
    <p:extLst>
      <p:ext uri="{BB962C8B-B14F-4D97-AF65-F5344CB8AC3E}">
        <p14:creationId xmlns:p14="http://schemas.microsoft.com/office/powerpoint/2010/main" val="297026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367897" y="799547"/>
            <a:ext cx="9148917" cy="69335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b="1" dirty="0">
                <a:solidFill>
                  <a:schemeClr val="tx1"/>
                </a:solidFill>
              </a:rPr>
              <a:t>How to input text in the text box </a:t>
            </a:r>
            <a:r>
              <a:rPr lang="en-US" sz="2600" b="1" dirty="0" err="1">
                <a:solidFill>
                  <a:schemeClr val="tx1"/>
                </a:solidFill>
              </a:rPr>
              <a:t>ufsing</a:t>
            </a:r>
            <a:r>
              <a:rPr lang="en-US" sz="2600" b="1" dirty="0">
                <a:solidFill>
                  <a:schemeClr val="tx1"/>
                </a:solidFill>
              </a:rPr>
              <a:t> Selenium WebDriver?</a:t>
            </a:r>
            <a:endParaRPr lang="en-US" sz="26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853751" y="1744826"/>
            <a:ext cx="10484498" cy="765109"/>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00" dirty="0">
                <a:solidFill>
                  <a:schemeClr val="tx1"/>
                </a:solidFill>
              </a:rPr>
              <a:t>By using </a:t>
            </a:r>
            <a:r>
              <a:rPr lang="en-US" sz="2600" dirty="0" err="1">
                <a:solidFill>
                  <a:schemeClr val="tx1"/>
                </a:solidFill>
              </a:rPr>
              <a:t>sendKeys</a:t>
            </a:r>
            <a:r>
              <a:rPr lang="en-US" sz="2600" dirty="0">
                <a:solidFill>
                  <a:schemeClr val="tx1"/>
                </a:solidFill>
              </a:rPr>
              <a:t>() method</a:t>
            </a:r>
          </a:p>
        </p:txBody>
      </p:sp>
      <p:pic>
        <p:nvPicPr>
          <p:cNvPr id="6" name="Picture 5">
            <a:extLst>
              <a:ext uri="{FF2B5EF4-FFF2-40B4-BE49-F238E27FC236}">
                <a16:creationId xmlns:a16="http://schemas.microsoft.com/office/drawing/2014/main" id="{F5CC47B9-3181-48E6-8D18-ED7F6F491C90}"/>
              </a:ext>
            </a:extLst>
          </p:cNvPr>
          <p:cNvPicPr/>
          <p:nvPr/>
        </p:nvPicPr>
        <p:blipFill>
          <a:blip r:embed="rId2"/>
          <a:stretch>
            <a:fillRect/>
          </a:stretch>
        </p:blipFill>
        <p:spPr>
          <a:xfrm>
            <a:off x="2108718" y="2960369"/>
            <a:ext cx="8042988" cy="3244487"/>
          </a:xfrm>
          <a:prstGeom prst="rect">
            <a:avLst/>
          </a:prstGeom>
        </p:spPr>
      </p:pic>
    </p:spTree>
    <p:extLst>
      <p:ext uri="{BB962C8B-B14F-4D97-AF65-F5344CB8AC3E}">
        <p14:creationId xmlns:p14="http://schemas.microsoft.com/office/powerpoint/2010/main" val="303017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619824" y="118412"/>
            <a:ext cx="9148917" cy="69335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What is WebDriver Wait In Selenium WebDriver?</a:t>
            </a:r>
            <a:endParaRPr lang="en-US"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05678" y="923732"/>
            <a:ext cx="10484498" cy="593426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chemeClr val="tx1"/>
                </a:solidFill>
              </a:rPr>
              <a:t>WebDriverWait</a:t>
            </a:r>
            <a:r>
              <a:rPr lang="en-US" b="1" dirty="0">
                <a:solidFill>
                  <a:schemeClr val="tx1"/>
                </a:solidFill>
              </a:rPr>
              <a:t> </a:t>
            </a:r>
            <a:r>
              <a:rPr lang="en-US" dirty="0">
                <a:solidFill>
                  <a:schemeClr val="tx1"/>
                </a:solidFill>
              </a:rPr>
              <a:t>is applied on a certain element with defined </a:t>
            </a:r>
            <a:r>
              <a:rPr lang="en-US" i="1" dirty="0">
                <a:solidFill>
                  <a:schemeClr val="tx1"/>
                </a:solidFill>
              </a:rPr>
              <a:t>expected condition</a:t>
            </a:r>
            <a:r>
              <a:rPr lang="en-US" dirty="0">
                <a:solidFill>
                  <a:schemeClr val="tx1"/>
                </a:solidFill>
              </a:rPr>
              <a:t> and </a:t>
            </a:r>
            <a:r>
              <a:rPr lang="en-US" i="1" dirty="0">
                <a:solidFill>
                  <a:schemeClr val="tx1"/>
                </a:solidFill>
              </a:rPr>
              <a:t>time</a:t>
            </a:r>
            <a:r>
              <a:rPr lang="en-US" dirty="0">
                <a:solidFill>
                  <a:schemeClr val="tx1"/>
                </a:solidFill>
              </a:rPr>
              <a:t>. This wait is only applied to the specified element. This wait can also throw an exception when an element is not found.</a:t>
            </a:r>
          </a:p>
          <a:p>
            <a:r>
              <a:rPr lang="en-US" dirty="0">
                <a:solidFill>
                  <a:schemeClr val="tx1"/>
                </a:solidFill>
              </a:rPr>
              <a:t>This are some Conditions that can be used in Explicit Wait</a:t>
            </a:r>
          </a:p>
          <a:p>
            <a:endParaRPr lang="en-US" dirty="0">
              <a:solidFill>
                <a:schemeClr val="tx1"/>
              </a:solidFill>
            </a:endParaRPr>
          </a:p>
          <a:p>
            <a:pPr lvl="0"/>
            <a:r>
              <a:rPr lang="en-US" sz="1500" dirty="0" err="1">
                <a:solidFill>
                  <a:schemeClr val="tx1"/>
                </a:solidFill>
              </a:rPr>
              <a:t>alertIsPresent</a:t>
            </a:r>
            <a:r>
              <a:rPr lang="en-US" sz="1500" dirty="0">
                <a:solidFill>
                  <a:schemeClr val="tx1"/>
                </a:solidFill>
              </a:rPr>
              <a:t>()</a:t>
            </a:r>
          </a:p>
          <a:p>
            <a:pPr lvl="0"/>
            <a:r>
              <a:rPr lang="en-US" sz="1500" dirty="0" err="1">
                <a:solidFill>
                  <a:schemeClr val="tx1"/>
                </a:solidFill>
              </a:rPr>
              <a:t>elementSelectionStateToBe</a:t>
            </a:r>
            <a:r>
              <a:rPr lang="en-US" sz="1500" dirty="0">
                <a:solidFill>
                  <a:schemeClr val="tx1"/>
                </a:solidFill>
              </a:rPr>
              <a:t>()</a:t>
            </a:r>
          </a:p>
          <a:p>
            <a:pPr lvl="0"/>
            <a:r>
              <a:rPr lang="en-US" sz="1500" dirty="0" err="1">
                <a:solidFill>
                  <a:schemeClr val="tx1"/>
                </a:solidFill>
              </a:rPr>
              <a:t>elementToBeClickable</a:t>
            </a:r>
            <a:r>
              <a:rPr lang="en-US" sz="1500" dirty="0">
                <a:solidFill>
                  <a:schemeClr val="tx1"/>
                </a:solidFill>
              </a:rPr>
              <a:t>()</a:t>
            </a:r>
          </a:p>
          <a:p>
            <a:pPr lvl="0"/>
            <a:r>
              <a:rPr lang="en-US" sz="1500" dirty="0" err="1">
                <a:solidFill>
                  <a:schemeClr val="tx1"/>
                </a:solidFill>
              </a:rPr>
              <a:t>elementToBeSelected</a:t>
            </a:r>
            <a:r>
              <a:rPr lang="en-US" sz="1500" dirty="0">
                <a:solidFill>
                  <a:schemeClr val="tx1"/>
                </a:solidFill>
              </a:rPr>
              <a:t>()</a:t>
            </a:r>
          </a:p>
          <a:p>
            <a:pPr lvl="0"/>
            <a:r>
              <a:rPr lang="en-US" sz="1500" dirty="0" err="1">
                <a:solidFill>
                  <a:schemeClr val="tx1"/>
                </a:solidFill>
              </a:rPr>
              <a:t>frameToBeAvaliableAndSwitchToIt</a:t>
            </a:r>
            <a:r>
              <a:rPr lang="en-US" sz="1500" dirty="0">
                <a:solidFill>
                  <a:schemeClr val="tx1"/>
                </a:solidFill>
              </a:rPr>
              <a:t>()</a:t>
            </a:r>
          </a:p>
          <a:p>
            <a:pPr lvl="0"/>
            <a:r>
              <a:rPr lang="en-US" sz="1500" dirty="0" err="1">
                <a:solidFill>
                  <a:schemeClr val="tx1"/>
                </a:solidFill>
              </a:rPr>
              <a:t>invisibilityOfTheElementLocated</a:t>
            </a:r>
            <a:r>
              <a:rPr lang="en-US" sz="1500" dirty="0">
                <a:solidFill>
                  <a:schemeClr val="tx1"/>
                </a:solidFill>
              </a:rPr>
              <a:t>()</a:t>
            </a:r>
          </a:p>
          <a:p>
            <a:pPr lvl="0"/>
            <a:r>
              <a:rPr lang="en-US" sz="1500" dirty="0" err="1">
                <a:solidFill>
                  <a:schemeClr val="tx1"/>
                </a:solidFill>
              </a:rPr>
              <a:t>invisibilityOfElementWithText</a:t>
            </a:r>
            <a:r>
              <a:rPr lang="en-US" sz="1500" dirty="0">
                <a:solidFill>
                  <a:schemeClr val="tx1"/>
                </a:solidFill>
              </a:rPr>
              <a:t>()</a:t>
            </a:r>
          </a:p>
          <a:p>
            <a:pPr lvl="0"/>
            <a:r>
              <a:rPr lang="en-US" sz="1500" dirty="0" err="1">
                <a:solidFill>
                  <a:schemeClr val="tx1"/>
                </a:solidFill>
              </a:rPr>
              <a:t>presenceOfAllElementsLocatedBy</a:t>
            </a:r>
            <a:r>
              <a:rPr lang="en-US" sz="1500" dirty="0">
                <a:solidFill>
                  <a:schemeClr val="tx1"/>
                </a:solidFill>
              </a:rPr>
              <a:t>()</a:t>
            </a:r>
          </a:p>
          <a:p>
            <a:pPr lvl="0"/>
            <a:r>
              <a:rPr lang="en-US" sz="1500" dirty="0" err="1">
                <a:solidFill>
                  <a:schemeClr val="tx1"/>
                </a:solidFill>
              </a:rPr>
              <a:t>presenceOfElementLocated</a:t>
            </a:r>
            <a:r>
              <a:rPr lang="en-US" sz="1500" dirty="0">
                <a:solidFill>
                  <a:schemeClr val="tx1"/>
                </a:solidFill>
              </a:rPr>
              <a:t>()</a:t>
            </a:r>
          </a:p>
          <a:p>
            <a:pPr lvl="0"/>
            <a:r>
              <a:rPr lang="en-US" sz="1500" dirty="0" err="1">
                <a:solidFill>
                  <a:schemeClr val="tx1"/>
                </a:solidFill>
              </a:rPr>
              <a:t>textToBePresentInElement</a:t>
            </a:r>
            <a:r>
              <a:rPr lang="en-US" sz="1500" dirty="0">
                <a:solidFill>
                  <a:schemeClr val="tx1"/>
                </a:solidFill>
              </a:rPr>
              <a:t>()</a:t>
            </a:r>
          </a:p>
          <a:p>
            <a:pPr lvl="0"/>
            <a:r>
              <a:rPr lang="en-US" sz="1500" dirty="0" err="1">
                <a:solidFill>
                  <a:schemeClr val="tx1"/>
                </a:solidFill>
              </a:rPr>
              <a:t>textToBePresentInElementLocated</a:t>
            </a:r>
            <a:r>
              <a:rPr lang="en-US" sz="1500" dirty="0">
                <a:solidFill>
                  <a:schemeClr val="tx1"/>
                </a:solidFill>
              </a:rPr>
              <a:t>()</a:t>
            </a:r>
          </a:p>
          <a:p>
            <a:pPr lvl="0"/>
            <a:r>
              <a:rPr lang="en-US" sz="1500" dirty="0" err="1">
                <a:solidFill>
                  <a:schemeClr val="tx1"/>
                </a:solidFill>
              </a:rPr>
              <a:t>textToBePresentInElementValue</a:t>
            </a:r>
            <a:r>
              <a:rPr lang="en-US" sz="1500" dirty="0">
                <a:solidFill>
                  <a:schemeClr val="tx1"/>
                </a:solidFill>
              </a:rPr>
              <a:t>()</a:t>
            </a:r>
          </a:p>
          <a:p>
            <a:pPr lvl="0"/>
            <a:r>
              <a:rPr lang="en-US" sz="1500" dirty="0" err="1">
                <a:solidFill>
                  <a:schemeClr val="tx1"/>
                </a:solidFill>
              </a:rPr>
              <a:t>titleIs</a:t>
            </a:r>
            <a:r>
              <a:rPr lang="en-US" sz="1500" dirty="0">
                <a:solidFill>
                  <a:schemeClr val="tx1"/>
                </a:solidFill>
              </a:rPr>
              <a:t>()</a:t>
            </a:r>
          </a:p>
          <a:p>
            <a:pPr lvl="0"/>
            <a:r>
              <a:rPr lang="en-US" sz="1500" dirty="0" err="1">
                <a:solidFill>
                  <a:schemeClr val="tx1"/>
                </a:solidFill>
              </a:rPr>
              <a:t>titleContains</a:t>
            </a:r>
            <a:r>
              <a:rPr lang="en-US" sz="1500" dirty="0">
                <a:solidFill>
                  <a:schemeClr val="tx1"/>
                </a:solidFill>
              </a:rPr>
              <a:t>()</a:t>
            </a:r>
          </a:p>
          <a:p>
            <a:pPr lvl="0"/>
            <a:r>
              <a:rPr lang="en-US" sz="1500" dirty="0" err="1">
                <a:solidFill>
                  <a:schemeClr val="tx1"/>
                </a:solidFill>
              </a:rPr>
              <a:t>visibilityOf</a:t>
            </a:r>
            <a:r>
              <a:rPr lang="en-US" sz="1500" dirty="0">
                <a:solidFill>
                  <a:schemeClr val="tx1"/>
                </a:solidFill>
              </a:rPr>
              <a:t>()</a:t>
            </a:r>
          </a:p>
          <a:p>
            <a:pPr lvl="0"/>
            <a:r>
              <a:rPr lang="en-US" sz="1500" dirty="0" err="1">
                <a:solidFill>
                  <a:schemeClr val="tx1"/>
                </a:solidFill>
              </a:rPr>
              <a:t>visibilityOfAllElements</a:t>
            </a:r>
            <a:r>
              <a:rPr lang="en-US" sz="1500" dirty="0">
                <a:solidFill>
                  <a:schemeClr val="tx1"/>
                </a:solidFill>
              </a:rPr>
              <a:t>()</a:t>
            </a:r>
          </a:p>
          <a:p>
            <a:pPr lvl="0"/>
            <a:r>
              <a:rPr lang="en-US" sz="1500" dirty="0" err="1">
                <a:solidFill>
                  <a:schemeClr val="tx1"/>
                </a:solidFill>
              </a:rPr>
              <a:t>visibilityOfAllElementsLocatedBy</a:t>
            </a:r>
            <a:r>
              <a:rPr lang="en-US" sz="1500" dirty="0">
                <a:solidFill>
                  <a:schemeClr val="tx1"/>
                </a:solidFill>
              </a:rPr>
              <a:t>()</a:t>
            </a:r>
          </a:p>
          <a:p>
            <a:pPr lvl="0"/>
            <a:r>
              <a:rPr lang="en-US" sz="1500" dirty="0" err="1">
                <a:solidFill>
                  <a:schemeClr val="tx1"/>
                </a:solidFill>
              </a:rPr>
              <a:t>visibilityOfElementLocated</a:t>
            </a:r>
            <a:r>
              <a:rPr lang="en-US" sz="1500" dirty="0">
                <a:solidFill>
                  <a:schemeClr val="tx1"/>
                </a:solidFill>
              </a:rPr>
              <a:t>()</a:t>
            </a:r>
          </a:p>
        </p:txBody>
      </p:sp>
    </p:spTree>
    <p:extLst>
      <p:ext uri="{BB962C8B-B14F-4D97-AF65-F5344CB8AC3E}">
        <p14:creationId xmlns:p14="http://schemas.microsoft.com/office/powerpoint/2010/main" val="1672732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01460" y="343789"/>
            <a:ext cx="9148917" cy="69335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900" b="1" dirty="0">
                <a:solidFill>
                  <a:schemeClr val="tx1"/>
                </a:solidFill>
              </a:rPr>
              <a:t>What is Implicit Wait In Selenium WebDriver?</a:t>
            </a:r>
            <a:endParaRPr lang="en-US" sz="29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33670" y="1530222"/>
            <a:ext cx="10484498" cy="463731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900" dirty="0">
                <a:solidFill>
                  <a:schemeClr val="tx1"/>
                </a:solidFill>
              </a:rPr>
              <a:t>Implicit waits tell the WebDriver to wait for a certain amount of time before it throws an exception. </a:t>
            </a:r>
          </a:p>
          <a:p>
            <a:r>
              <a:rPr lang="en-US" sz="2900" dirty="0">
                <a:solidFill>
                  <a:schemeClr val="tx1"/>
                </a:solidFill>
              </a:rPr>
              <a:t>Once we set the time, WebDriver will wait for the element based on the time we set before it throws an exception. </a:t>
            </a:r>
          </a:p>
          <a:p>
            <a:r>
              <a:rPr lang="en-US" sz="2900" dirty="0">
                <a:solidFill>
                  <a:schemeClr val="tx1"/>
                </a:solidFill>
              </a:rPr>
              <a:t>The default setting is 0 (zero). We need to set some wait time to make WebDriver to wait for the required time.</a:t>
            </a:r>
          </a:p>
          <a:p>
            <a:endParaRPr lang="en-US" sz="2900" dirty="0">
              <a:solidFill>
                <a:schemeClr val="tx1"/>
              </a:solidFill>
            </a:endParaRPr>
          </a:p>
        </p:txBody>
      </p:sp>
    </p:spTree>
    <p:extLst>
      <p:ext uri="{BB962C8B-B14F-4D97-AF65-F5344CB8AC3E}">
        <p14:creationId xmlns:p14="http://schemas.microsoft.com/office/powerpoint/2010/main" val="350270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DED06-A3D3-47C1-9B99-64F911AF5533}"/>
              </a:ext>
            </a:extLst>
          </p:cNvPr>
          <p:cNvSpPr/>
          <p:nvPr/>
        </p:nvSpPr>
        <p:spPr>
          <a:xfrm>
            <a:off x="1801460" y="186612"/>
            <a:ext cx="9148917" cy="85052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rPr>
              <a:t>What are the different exceptions you have faced in Selenium WebDriver?</a:t>
            </a:r>
            <a:endParaRPr lang="en-US" sz="2500" dirty="0">
              <a:solidFill>
                <a:schemeClr val="tx1"/>
              </a:solidFill>
            </a:endParaRPr>
          </a:p>
        </p:txBody>
      </p:sp>
      <p:sp>
        <p:nvSpPr>
          <p:cNvPr id="3" name="Rectangle 2">
            <a:extLst>
              <a:ext uri="{FF2B5EF4-FFF2-40B4-BE49-F238E27FC236}">
                <a16:creationId xmlns:a16="http://schemas.microsoft.com/office/drawing/2014/main" id="{BDF6FEF7-8D2D-40A0-904F-FA6269CF1227}"/>
              </a:ext>
            </a:extLst>
          </p:cNvPr>
          <p:cNvSpPr/>
          <p:nvPr/>
        </p:nvSpPr>
        <p:spPr>
          <a:xfrm>
            <a:off x="1133670" y="1530222"/>
            <a:ext cx="10484498" cy="5215811"/>
          </a:xfrm>
          <a:prstGeom prst="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3000" dirty="0">
                <a:solidFill>
                  <a:schemeClr val="tx1"/>
                </a:solidFill>
              </a:rPr>
              <a:t>Some of the exceptions I have faced in my current project are</a:t>
            </a:r>
          </a:p>
          <a:p>
            <a:pPr lvl="0"/>
            <a:r>
              <a:rPr lang="en-US" sz="3000" dirty="0" err="1">
                <a:solidFill>
                  <a:schemeClr val="tx1"/>
                </a:solidFill>
              </a:rPr>
              <a:t>ElementNotVisibleException</a:t>
            </a:r>
            <a:endParaRPr lang="en-US" sz="3000" dirty="0">
              <a:solidFill>
                <a:schemeClr val="tx1"/>
              </a:solidFill>
            </a:endParaRPr>
          </a:p>
          <a:p>
            <a:r>
              <a:rPr lang="en-US" dirty="0">
                <a:solidFill>
                  <a:schemeClr val="tx1"/>
                </a:solidFill>
              </a:rPr>
              <a:t>This exception will be thrown when you are trying to locate a particular element on webpage that is not currently visible even though it is present. </a:t>
            </a:r>
          </a:p>
          <a:p>
            <a:r>
              <a:rPr lang="en-US" dirty="0">
                <a:solidFill>
                  <a:schemeClr val="tx1"/>
                </a:solidFill>
              </a:rPr>
              <a:t>Also sometimes, if you are trying to locate an element with the </a:t>
            </a:r>
            <a:r>
              <a:rPr lang="en-US" dirty="0" err="1">
                <a:solidFill>
                  <a:schemeClr val="tx1"/>
                </a:solidFill>
              </a:rPr>
              <a:t>xpath</a:t>
            </a:r>
            <a:r>
              <a:rPr lang="en-US" dirty="0">
                <a:solidFill>
                  <a:schemeClr val="tx1"/>
                </a:solidFill>
              </a:rPr>
              <a:t> which associates with two or more element.</a:t>
            </a:r>
          </a:p>
          <a:p>
            <a:pPr lvl="0"/>
            <a:r>
              <a:rPr lang="en-US" sz="3000" dirty="0" err="1">
                <a:solidFill>
                  <a:schemeClr val="tx1"/>
                </a:solidFill>
              </a:rPr>
              <a:t>StaleElementReferenceException</a:t>
            </a:r>
            <a:endParaRPr lang="en-US" sz="3000" dirty="0">
              <a:solidFill>
                <a:schemeClr val="tx1"/>
              </a:solidFill>
            </a:endParaRPr>
          </a:p>
          <a:p>
            <a:r>
              <a:rPr lang="en-US" dirty="0">
                <a:solidFill>
                  <a:schemeClr val="tx1"/>
                </a:solidFill>
              </a:rPr>
              <a:t>A </a:t>
            </a:r>
            <a:r>
              <a:rPr lang="en-US" u="sng" dirty="0">
                <a:solidFill>
                  <a:schemeClr val="tx1"/>
                </a:solidFill>
                <a:hlinkClick r:id="rId2">
                  <a:extLst>
                    <a:ext uri="{A12FA001-AC4F-418D-AE19-62706E023703}">
                      <ahyp:hlinkClr xmlns:ahyp="http://schemas.microsoft.com/office/drawing/2018/hyperlinkcolor" val="tx"/>
                    </a:ext>
                  </a:extLst>
                </a:hlinkClick>
              </a:rPr>
              <a:t>stale element reference exception</a:t>
            </a:r>
            <a:r>
              <a:rPr lang="en-US" dirty="0">
                <a:solidFill>
                  <a:schemeClr val="tx1"/>
                </a:solidFill>
              </a:rPr>
              <a:t> is thrown in one of two cases, the first being more common than the second.</a:t>
            </a:r>
          </a:p>
          <a:p>
            <a:r>
              <a:rPr lang="en-US" dirty="0">
                <a:solidFill>
                  <a:schemeClr val="tx1"/>
                </a:solidFill>
              </a:rPr>
              <a:t>The two reasons for Stale element reference are</a:t>
            </a:r>
          </a:p>
          <a:p>
            <a:pPr lvl="0"/>
            <a:r>
              <a:rPr lang="en-US" dirty="0">
                <a:solidFill>
                  <a:schemeClr val="tx1"/>
                </a:solidFill>
              </a:rPr>
              <a:t>The element has been deleted entirely.</a:t>
            </a:r>
          </a:p>
          <a:p>
            <a:pPr lvl="0"/>
            <a:r>
              <a:rPr lang="en-US" dirty="0">
                <a:solidFill>
                  <a:schemeClr val="tx1"/>
                </a:solidFill>
              </a:rPr>
              <a:t>The element is no longer attached to the DOM.</a:t>
            </a:r>
          </a:p>
          <a:p>
            <a:r>
              <a:rPr lang="en-US" dirty="0">
                <a:solidFill>
                  <a:schemeClr val="tx1"/>
                </a:solidFill>
              </a:rPr>
              <a:t>We face this stale element reference exception when the element we are interacting is destroyed and then recreated again. When this happens the reference of the element in the DOM becomes stale. Hence we are not able to get the reference to the element.</a:t>
            </a:r>
          </a:p>
          <a:p>
            <a:endParaRPr lang="en-US" sz="3000" dirty="0">
              <a:solidFill>
                <a:schemeClr val="tx1"/>
              </a:solidFill>
            </a:endParaRPr>
          </a:p>
        </p:txBody>
      </p:sp>
    </p:spTree>
    <p:extLst>
      <p:ext uri="{BB962C8B-B14F-4D97-AF65-F5344CB8AC3E}">
        <p14:creationId xmlns:p14="http://schemas.microsoft.com/office/powerpoint/2010/main" val="1013388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ustom 2">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E6FFFF"/>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1450</TotalTime>
  <Words>5769</Words>
  <Application>Microsoft Office PowerPoint</Application>
  <PresentationFormat>Widescreen</PresentationFormat>
  <Paragraphs>796</Paragraphs>
  <Slides>158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158</vt:i4>
      </vt:variant>
    </vt:vector>
  </HeadingPairs>
  <TitlesOfParts>
    <vt:vector size="162" baseType="lpstr">
      <vt:lpstr>Arial</vt:lpstr>
      <vt:lpstr>Calibri</vt:lpstr>
      <vt:lpstr>Tw Cen MT</vt:lpstr>
      <vt:lpstr>Circuit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Home</dc:creator>
  <cp:lastModifiedBy>Owner</cp:lastModifiedBy>
  <cp:revision>254</cp:revision>
  <dcterms:created xsi:type="dcterms:W3CDTF">2018-12-31T20:34:28Z</dcterms:created>
  <dcterms:modified xsi:type="dcterms:W3CDTF">2019-02-01T04:21:14Z</dcterms:modified>
</cp:coreProperties>
</file>